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54">
  <p:sldMasterIdLst>
    <p:sldMasterId id="2147483780" r:id="rId1"/>
  </p:sldMasterIdLst>
  <p:notesMasterIdLst>
    <p:notesMasterId r:id="rId63"/>
  </p:notesMasterIdLst>
  <p:sldIdLst>
    <p:sldId id="256" r:id="rId2"/>
    <p:sldId id="388" r:id="rId3"/>
    <p:sldId id="348" r:id="rId4"/>
    <p:sldId id="320" r:id="rId5"/>
    <p:sldId id="316" r:id="rId6"/>
    <p:sldId id="321" r:id="rId7"/>
    <p:sldId id="377" r:id="rId8"/>
    <p:sldId id="318" r:id="rId9"/>
    <p:sldId id="257" r:id="rId10"/>
    <p:sldId id="319" r:id="rId11"/>
    <p:sldId id="330" r:id="rId12"/>
    <p:sldId id="329" r:id="rId13"/>
    <p:sldId id="349" r:id="rId14"/>
    <p:sldId id="328" r:id="rId15"/>
    <p:sldId id="325" r:id="rId16"/>
    <p:sldId id="372" r:id="rId17"/>
    <p:sldId id="264" r:id="rId18"/>
    <p:sldId id="322" r:id="rId19"/>
    <p:sldId id="376" r:id="rId20"/>
    <p:sldId id="324" r:id="rId21"/>
    <p:sldId id="340" r:id="rId22"/>
    <p:sldId id="293" r:id="rId23"/>
    <p:sldId id="310" r:id="rId24"/>
    <p:sldId id="309" r:id="rId25"/>
    <p:sldId id="303" r:id="rId26"/>
    <p:sldId id="304" r:id="rId27"/>
    <p:sldId id="305" r:id="rId28"/>
    <p:sldId id="347" r:id="rId29"/>
    <p:sldId id="344" r:id="rId30"/>
    <p:sldId id="383" r:id="rId31"/>
    <p:sldId id="356" r:id="rId32"/>
    <p:sldId id="345" r:id="rId33"/>
    <p:sldId id="357" r:id="rId34"/>
    <p:sldId id="386" r:id="rId35"/>
    <p:sldId id="353" r:id="rId36"/>
    <p:sldId id="358" r:id="rId37"/>
    <p:sldId id="355" r:id="rId38"/>
    <p:sldId id="359" r:id="rId39"/>
    <p:sldId id="360" r:id="rId40"/>
    <p:sldId id="354" r:id="rId41"/>
    <p:sldId id="361" r:id="rId42"/>
    <p:sldId id="364" r:id="rId43"/>
    <p:sldId id="362" r:id="rId44"/>
    <p:sldId id="341" r:id="rId45"/>
    <p:sldId id="306" r:id="rId46"/>
    <p:sldId id="380" r:id="rId47"/>
    <p:sldId id="366" r:id="rId48"/>
    <p:sldId id="378" r:id="rId49"/>
    <p:sldId id="342" r:id="rId50"/>
    <p:sldId id="367" r:id="rId51"/>
    <p:sldId id="368" r:id="rId52"/>
    <p:sldId id="369" r:id="rId53"/>
    <p:sldId id="370" r:id="rId54"/>
    <p:sldId id="371" r:id="rId55"/>
    <p:sldId id="381" r:id="rId56"/>
    <p:sldId id="332" r:id="rId57"/>
    <p:sldId id="374" r:id="rId58"/>
    <p:sldId id="379" r:id="rId59"/>
    <p:sldId id="387" r:id="rId60"/>
    <p:sldId id="335" r:id="rId61"/>
    <p:sldId id="375" r:id="rId62"/>
  </p:sldIdLst>
  <p:sldSz cx="9144000" cy="6858000" type="screen4x3"/>
  <p:notesSz cx="7086600" cy="10210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4118" autoAdjust="0"/>
  </p:normalViewPr>
  <p:slideViewPr>
    <p:cSldViewPr showGuides="1">
      <p:cViewPr varScale="1">
        <p:scale>
          <a:sx n="50" d="100"/>
          <a:sy n="50" d="100"/>
        </p:scale>
        <p:origin x="-1013"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510540"/>
          </a:xfrm>
          <a:prstGeom prst="rect">
            <a:avLst/>
          </a:prstGeom>
        </p:spPr>
        <p:txBody>
          <a:bodyPr vert="horz" lIns="98837" tIns="49419" rIns="98837" bIns="49419" rtlCol="0"/>
          <a:lstStyle>
            <a:lvl1pPr algn="l">
              <a:defRPr sz="1300"/>
            </a:lvl1pPr>
          </a:lstStyle>
          <a:p>
            <a:endParaRPr lang="en-ZA"/>
          </a:p>
        </p:txBody>
      </p:sp>
      <p:sp>
        <p:nvSpPr>
          <p:cNvPr id="3" name="Date Placeholder 2"/>
          <p:cNvSpPr>
            <a:spLocks noGrp="1"/>
          </p:cNvSpPr>
          <p:nvPr>
            <p:ph type="dt" idx="1"/>
          </p:nvPr>
        </p:nvSpPr>
        <p:spPr>
          <a:xfrm>
            <a:off x="4014100" y="0"/>
            <a:ext cx="3070860" cy="510540"/>
          </a:xfrm>
          <a:prstGeom prst="rect">
            <a:avLst/>
          </a:prstGeom>
        </p:spPr>
        <p:txBody>
          <a:bodyPr vert="horz" lIns="98837" tIns="49419" rIns="98837" bIns="49419" rtlCol="0"/>
          <a:lstStyle>
            <a:lvl1pPr algn="r">
              <a:defRPr sz="1300"/>
            </a:lvl1pPr>
          </a:lstStyle>
          <a:p>
            <a:fld id="{7252782A-B0BF-46AE-A0A1-8E8E2C2C8B96}" type="datetimeFigureOut">
              <a:rPr lang="en-ZA" smtClean="0"/>
              <a:t>2014/11/21</a:t>
            </a:fld>
            <a:endParaRPr lang="en-ZA"/>
          </a:p>
        </p:txBody>
      </p:sp>
      <p:sp>
        <p:nvSpPr>
          <p:cNvPr id="4" name="Slide Image Placeholder 3"/>
          <p:cNvSpPr>
            <a:spLocks noGrp="1" noRot="1" noChangeAspect="1"/>
          </p:cNvSpPr>
          <p:nvPr>
            <p:ph type="sldImg" idx="2"/>
          </p:nvPr>
        </p:nvSpPr>
        <p:spPr>
          <a:xfrm>
            <a:off x="990600" y="765175"/>
            <a:ext cx="5105400" cy="3829050"/>
          </a:xfrm>
          <a:prstGeom prst="rect">
            <a:avLst/>
          </a:prstGeom>
          <a:noFill/>
          <a:ln w="12700">
            <a:solidFill>
              <a:prstClr val="black"/>
            </a:solidFill>
          </a:ln>
        </p:spPr>
        <p:txBody>
          <a:bodyPr vert="horz" lIns="98837" tIns="49419" rIns="98837" bIns="49419" rtlCol="0" anchor="ctr"/>
          <a:lstStyle/>
          <a:p>
            <a:endParaRPr lang="en-ZA"/>
          </a:p>
        </p:txBody>
      </p:sp>
      <p:sp>
        <p:nvSpPr>
          <p:cNvPr id="5" name="Notes Placeholder 4"/>
          <p:cNvSpPr>
            <a:spLocks noGrp="1"/>
          </p:cNvSpPr>
          <p:nvPr>
            <p:ph type="body" sz="quarter" idx="3"/>
          </p:nvPr>
        </p:nvSpPr>
        <p:spPr>
          <a:xfrm>
            <a:off x="708660" y="4850130"/>
            <a:ext cx="5669280" cy="4594860"/>
          </a:xfrm>
          <a:prstGeom prst="rect">
            <a:avLst/>
          </a:prstGeom>
        </p:spPr>
        <p:txBody>
          <a:bodyPr vert="horz" lIns="98837" tIns="49419" rIns="98837" bIns="494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698488"/>
            <a:ext cx="3070860" cy="510540"/>
          </a:xfrm>
          <a:prstGeom prst="rect">
            <a:avLst/>
          </a:prstGeom>
        </p:spPr>
        <p:txBody>
          <a:bodyPr vert="horz" lIns="98837" tIns="49419" rIns="98837" bIns="49419" rtlCol="0" anchor="b"/>
          <a:lstStyle>
            <a:lvl1pPr algn="l">
              <a:defRPr sz="1300"/>
            </a:lvl1pPr>
          </a:lstStyle>
          <a:p>
            <a:endParaRPr lang="en-ZA"/>
          </a:p>
        </p:txBody>
      </p:sp>
      <p:sp>
        <p:nvSpPr>
          <p:cNvPr id="7" name="Slide Number Placeholder 6"/>
          <p:cNvSpPr>
            <a:spLocks noGrp="1"/>
          </p:cNvSpPr>
          <p:nvPr>
            <p:ph type="sldNum" sz="quarter" idx="5"/>
          </p:nvPr>
        </p:nvSpPr>
        <p:spPr>
          <a:xfrm>
            <a:off x="4014100" y="9698488"/>
            <a:ext cx="3070860" cy="510540"/>
          </a:xfrm>
          <a:prstGeom prst="rect">
            <a:avLst/>
          </a:prstGeom>
        </p:spPr>
        <p:txBody>
          <a:bodyPr vert="horz" lIns="98837" tIns="49419" rIns="98837" bIns="49419" rtlCol="0" anchor="b"/>
          <a:lstStyle>
            <a:lvl1pPr algn="r">
              <a:defRPr sz="1300"/>
            </a:lvl1pPr>
          </a:lstStyle>
          <a:p>
            <a:fld id="{A819D022-8F09-49C4-844D-F96F382AC339}" type="slidenum">
              <a:rPr lang="en-ZA" smtClean="0"/>
              <a:t>‹#›</a:t>
            </a:fld>
            <a:endParaRPr lang="en-ZA"/>
          </a:p>
        </p:txBody>
      </p:sp>
    </p:spTree>
    <p:extLst>
      <p:ext uri="{BB962C8B-B14F-4D97-AF65-F5344CB8AC3E}">
        <p14:creationId xmlns:p14="http://schemas.microsoft.com/office/powerpoint/2010/main" val="130384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1</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58</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9</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13</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14</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15</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16</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17</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56</a:t>
            </a:fld>
            <a:endParaRPr lang="en-ZA"/>
          </a:p>
        </p:txBody>
      </p:sp>
    </p:spTree>
    <p:extLst>
      <p:ext uri="{BB962C8B-B14F-4D97-AF65-F5344CB8AC3E}">
        <p14:creationId xmlns:p14="http://schemas.microsoft.com/office/powerpoint/2010/main" val="260390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819D022-8F09-49C4-844D-F96F382AC339}" type="slidenum">
              <a:rPr lang="en-ZA" smtClean="0"/>
              <a:t>57</a:t>
            </a:fld>
            <a:endParaRPr lang="en-ZA"/>
          </a:p>
        </p:txBody>
      </p:sp>
    </p:spTree>
    <p:extLst>
      <p:ext uri="{BB962C8B-B14F-4D97-AF65-F5344CB8AC3E}">
        <p14:creationId xmlns:p14="http://schemas.microsoft.com/office/powerpoint/2010/main" val="26039082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w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w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E7A994-F5EF-44D0-BCC4-9FF1D8A4361A}" type="datetimeFigureOut">
              <a:rPr lang="en-ZA" smtClean="0"/>
              <a:t>2014/11/21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B731B6-5621-4CBE-A3BC-02120EA85B7B}" type="slidenum">
              <a:rPr lang="en-ZA" smtClean="0"/>
              <a:t>‹#›</a:t>
            </a:fld>
            <a:endParaRPr lang="en-ZA"/>
          </a:p>
        </p:txBody>
      </p:sp>
      <p:sp>
        <p:nvSpPr>
          <p:cNvPr id="2" name="Title 1"/>
          <p:cNvSpPr>
            <a:spLocks noGrp="1"/>
          </p:cNvSpPr>
          <p:nvPr>
            <p:ph type="ctrTitle"/>
          </p:nvPr>
        </p:nvSpPr>
        <p:spPr>
          <a:xfrm>
            <a:off x="179512" y="140293"/>
            <a:ext cx="8712968" cy="1793167"/>
          </a:xfrm>
          <a:effectLst/>
        </p:spPr>
        <p:txBody>
          <a:bodyPr>
            <a:noAutofit/>
          </a:bodyPr>
          <a:lstStyle>
            <a:lvl1pPr marL="182880" indent="0" algn="ctr">
              <a:buNone/>
              <a:defRPr sz="400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17" name="Picture 16" descr="HDA logo sml format rgb"/>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99069" y="5877272"/>
            <a:ext cx="1350963" cy="936625"/>
          </a:xfrm>
          <a:prstGeom prst="rect">
            <a:avLst/>
          </a:prstGeom>
          <a:ln>
            <a:noFill/>
          </a:ln>
          <a:effectLst>
            <a:softEdge rad="112500"/>
          </a:effectLst>
        </p:spPr>
      </p:pic>
      <p:graphicFrame>
        <p:nvGraphicFramePr>
          <p:cNvPr id="18" name="Object 17"/>
          <p:cNvGraphicFramePr>
            <a:graphicFrameLocks noChangeAspect="1"/>
          </p:cNvGraphicFramePr>
          <p:nvPr userDrawn="1">
            <p:extLst>
              <p:ext uri="{D42A27DB-BD31-4B8C-83A1-F6EECF244321}">
                <p14:modId xmlns:p14="http://schemas.microsoft.com/office/powerpoint/2010/main" val="563291958"/>
              </p:ext>
            </p:extLst>
          </p:nvPr>
        </p:nvGraphicFramePr>
        <p:xfrm>
          <a:off x="68374" y="6207760"/>
          <a:ext cx="1294634" cy="414744"/>
        </p:xfrm>
        <a:graphic>
          <a:graphicData uri="http://schemas.openxmlformats.org/presentationml/2006/ole">
            <mc:AlternateContent xmlns:mc="http://schemas.openxmlformats.org/markup-compatibility/2006">
              <mc:Choice xmlns:v="urn:schemas-microsoft-com:vml" Requires="v">
                <p:oleObj spid="_x0000_s34948" name="Picture" r:id="rId4" imgW="876240" imgH="516960" progId="Word.Picture.8">
                  <p:embed/>
                </p:oleObj>
              </mc:Choice>
              <mc:Fallback>
                <p:oleObj name="Picture" r:id="rId4" imgW="876240" imgH="51696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49615"/>
                      <a:stretch>
                        <a:fillRect/>
                      </a:stretch>
                    </p:blipFill>
                    <p:spPr bwMode="auto">
                      <a:xfrm>
                        <a:off x="68374" y="6207760"/>
                        <a:ext cx="1294634" cy="414744"/>
                      </a:xfrm>
                      <a:prstGeom prst="rect">
                        <a:avLst/>
                      </a:prstGeom>
                      <a:noFill/>
                      <a:ln>
                        <a:noFill/>
                      </a:ln>
                      <a:extLst/>
                    </p:spPr>
                  </p:pic>
                </p:oleObj>
              </mc:Fallback>
            </mc:AlternateContent>
          </a:graphicData>
        </a:graphic>
      </p:graphicFrame>
      <p:pic>
        <p:nvPicPr>
          <p:cNvPr id="19" name="Picture 2" descr="C:\Users\Julian\Desktop\ECD practical research\Base info\4 Informal settlements\Mangaung\ALL PHOTOS\DSC01948.JPG"/>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1495976" y="5867112"/>
            <a:ext cx="1877144" cy="92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 name="Picture 3" descr="C:\Users\Julian\Desktop\ECD practical research\Base info\4 Informal settlements\Mangaung\ALL PHOTOS\DSC01998.JPG"/>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3368184" y="5867112"/>
            <a:ext cx="1475473" cy="921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 name="Picture 4" descr="C:\Users\Julian\Desktop\ECD practical research\Base info\4 Informal settlements\Mangaung\ALL PHOTOS\DSC02004.JPG"/>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4906111" y="5867112"/>
            <a:ext cx="2854561" cy="92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7A994-F5EF-44D0-BCC4-9FF1D8A4361A}" type="datetimeFigureOut">
              <a:rPr lang="en-ZA" smtClean="0"/>
              <a:t>2014/11/21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B731B6-5621-4CBE-A3BC-02120EA85B7B}"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E7A994-F5EF-44D0-BCC4-9FF1D8A4361A}" type="datetimeFigureOut">
              <a:rPr lang="en-ZA" smtClean="0"/>
              <a:t>2014/11/21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B731B6-5621-4CBE-A3BC-02120EA85B7B}"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E7A994-F5EF-44D0-BCC4-9FF1D8A4361A}" type="datetimeFigureOut">
              <a:rPr lang="en-ZA" smtClean="0"/>
              <a:t>2014/11/21</a:t>
            </a:fld>
            <a:endParaRPr lang="en-ZA"/>
          </a:p>
        </p:txBody>
      </p:sp>
      <p:sp>
        <p:nvSpPr>
          <p:cNvPr id="6" name="Slide Number Placeholder 5"/>
          <p:cNvSpPr>
            <a:spLocks noGrp="1"/>
          </p:cNvSpPr>
          <p:nvPr>
            <p:ph type="sldNum" sz="quarter" idx="12"/>
          </p:nvPr>
        </p:nvSpPr>
        <p:spPr/>
        <p:txBody>
          <a:bodyPr/>
          <a:lstStyle/>
          <a:p>
            <a:fld id="{A6B731B6-5621-4CBE-A3BC-02120EA85B7B}" type="slidenum">
              <a:rPr lang="en-ZA" smtClean="0"/>
              <a:t>‹#›</a:t>
            </a:fld>
            <a:endParaRPr lang="en-ZA"/>
          </a:p>
        </p:txBody>
      </p:sp>
      <p:sp>
        <p:nvSpPr>
          <p:cNvPr id="8" name="Title 7"/>
          <p:cNvSpPr>
            <a:spLocks noGrp="1"/>
          </p:cNvSpPr>
          <p:nvPr>
            <p:ph type="title"/>
          </p:nvPr>
        </p:nvSpPr>
        <p:spPr>
          <a:xfrm>
            <a:off x="251520" y="260648"/>
            <a:ext cx="8640960" cy="720080"/>
          </a:xfrm>
        </p:spPr>
        <p:txBody>
          <a:bodyPr/>
          <a:lstStyle>
            <a:lvl1pPr marL="0" indent="0" algn="ctr">
              <a:buNone/>
              <a:defRPr sz="360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251520" y="1124744"/>
            <a:ext cx="8640960" cy="4464496"/>
          </a:xfrm>
        </p:spPr>
        <p:txBody>
          <a:bodyPr>
            <a:normAutofit/>
          </a:bodyPr>
          <a:lstStyle>
            <a:lvl1pPr marL="502920" indent="-457200" algn="just">
              <a:buSzPct val="110000"/>
              <a:buFont typeface="+mj-lt"/>
              <a:buAutoNum type="arabicPeriod"/>
              <a:defRPr sz="2200">
                <a:solidFill>
                  <a:schemeClr val="tx1"/>
                </a:solidFill>
                <a:latin typeface="Arial" panose="020B0604020202020204" pitchFamily="34" charset="0"/>
                <a:cs typeface="Arial" panose="020B0604020202020204" pitchFamily="34" charset="0"/>
              </a:defRPr>
            </a:lvl1pPr>
            <a:lvl2pPr algn="just">
              <a:defRPr sz="2200">
                <a:solidFill>
                  <a:srgbClr val="0070C0"/>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1"/>
            <a:endParaRPr lang="en-US" dirty="0" smtClean="0"/>
          </a:p>
        </p:txBody>
      </p:sp>
      <p:pic>
        <p:nvPicPr>
          <p:cNvPr id="7" name="Picture 6" descr="HDA logo sml format rgb"/>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99069" y="5877272"/>
            <a:ext cx="1350963" cy="936625"/>
          </a:xfrm>
          <a:prstGeom prst="rect">
            <a:avLst/>
          </a:prstGeom>
          <a:ln>
            <a:noFill/>
          </a:ln>
          <a:effectLst>
            <a:softEdge rad="112500"/>
          </a:effectLst>
        </p:spPr>
      </p:pic>
      <p:graphicFrame>
        <p:nvGraphicFramePr>
          <p:cNvPr id="9" name="Object 8"/>
          <p:cNvGraphicFramePr>
            <a:graphicFrameLocks noChangeAspect="1"/>
          </p:cNvGraphicFramePr>
          <p:nvPr userDrawn="1">
            <p:extLst>
              <p:ext uri="{D42A27DB-BD31-4B8C-83A1-F6EECF244321}">
                <p14:modId xmlns:p14="http://schemas.microsoft.com/office/powerpoint/2010/main" val="837835761"/>
              </p:ext>
            </p:extLst>
          </p:nvPr>
        </p:nvGraphicFramePr>
        <p:xfrm>
          <a:off x="68374" y="6207760"/>
          <a:ext cx="1294634" cy="414744"/>
        </p:xfrm>
        <a:graphic>
          <a:graphicData uri="http://schemas.openxmlformats.org/presentationml/2006/ole">
            <mc:AlternateContent xmlns:mc="http://schemas.openxmlformats.org/markup-compatibility/2006">
              <mc:Choice xmlns:v="urn:schemas-microsoft-com:vml" Requires="v">
                <p:oleObj spid="_x0000_s35974" name="Picture" r:id="rId4" imgW="876240" imgH="516960" progId="Word.Picture.8">
                  <p:embed/>
                </p:oleObj>
              </mc:Choice>
              <mc:Fallback>
                <p:oleObj name="Picture" r:id="rId4" imgW="876240" imgH="51696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49615"/>
                      <a:stretch>
                        <a:fillRect/>
                      </a:stretch>
                    </p:blipFill>
                    <p:spPr bwMode="auto">
                      <a:xfrm>
                        <a:off x="68374" y="6207760"/>
                        <a:ext cx="1294634" cy="414744"/>
                      </a:xfrm>
                      <a:prstGeom prst="rect">
                        <a:avLst/>
                      </a:prstGeom>
                      <a:noFill/>
                      <a:ln>
                        <a:noFill/>
                      </a:ln>
                      <a:extLst/>
                    </p:spPr>
                  </p:pic>
                </p:oleObj>
              </mc:Fallback>
            </mc:AlternateContent>
          </a:graphicData>
        </a:graphic>
      </p:graphicFrame>
      <p:pic>
        <p:nvPicPr>
          <p:cNvPr id="11" name="Picture 2" descr="C:\Users\Julian\Desktop\ECD practical research\Base info\4 Informal settlements\Mangaung\ALL PHOTOS\DSC01948.JPG"/>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1495976" y="5867112"/>
            <a:ext cx="1877144" cy="92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3" descr="C:\Users\Julian\Desktop\ECD practical research\Base info\4 Informal settlements\Mangaung\ALL PHOTOS\DSC01998.JPG"/>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3368184" y="5867112"/>
            <a:ext cx="1475473" cy="921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4" descr="C:\Users\Julian\Desktop\ECD practical research\Base info\4 Informal settlements\Mangaung\ALL PHOTOS\DSC02004.JPG"/>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4906111" y="5867112"/>
            <a:ext cx="2854561" cy="92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7A994-F5EF-44D0-BCC4-9FF1D8A4361A}" type="datetimeFigureOut">
              <a:rPr lang="en-ZA" smtClean="0"/>
              <a:t>2014/11/21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B731B6-5621-4CBE-A3BC-02120EA85B7B}"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E7A994-F5EF-44D0-BCC4-9FF1D8A4361A}" type="datetimeFigureOut">
              <a:rPr lang="en-ZA" smtClean="0"/>
              <a:t>2014/11/21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6B731B6-5621-4CBE-A3BC-02120EA85B7B}" type="slidenum">
              <a:rPr lang="en-ZA" smtClean="0"/>
              <a:t>‹#›</a:t>
            </a:fld>
            <a:endParaRPr lang="en-Z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7A994-F5EF-44D0-BCC4-9FF1D8A4361A}" type="datetimeFigureOut">
              <a:rPr lang="en-ZA" smtClean="0"/>
              <a:t>2014/11/21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6B731B6-5621-4CBE-A3BC-02120EA85B7B}" type="slidenum">
              <a:rPr lang="en-ZA" smtClean="0"/>
              <a:t>‹#›</a:t>
            </a:fld>
            <a:endParaRPr lang="en-Z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E7A994-F5EF-44D0-BCC4-9FF1D8A4361A}" type="datetimeFigureOut">
              <a:rPr lang="en-ZA" smtClean="0"/>
              <a:t>2014/11/21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6B731B6-5621-4CBE-A3BC-02120EA85B7B}"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7A994-F5EF-44D0-BCC4-9FF1D8A4361A}" type="datetimeFigureOut">
              <a:rPr lang="en-ZA" smtClean="0"/>
              <a:t>2014/11/21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6B731B6-5621-4CBE-A3BC-02120EA85B7B}"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7A994-F5EF-44D0-BCC4-9FF1D8A4361A}" type="datetimeFigureOut">
              <a:rPr lang="en-ZA" smtClean="0"/>
              <a:t>2014/11/21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6B731B6-5621-4CBE-A3BC-02120EA85B7B}" type="slidenum">
              <a:rPr lang="en-ZA" smtClean="0"/>
              <a:t>‹#›</a:t>
            </a:fld>
            <a:endParaRPr lang="en-Z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7A994-F5EF-44D0-BCC4-9FF1D8A4361A}" type="datetimeFigureOut">
              <a:rPr lang="en-ZA" smtClean="0"/>
              <a:t>2014/11/21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6B731B6-5621-4CBE-A3BC-02120EA85B7B}" type="slidenum">
              <a:rPr lang="en-ZA" smtClean="0"/>
              <a:t>‹#›</a:t>
            </a:fld>
            <a:endParaRPr lang="en-Z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2E7A994-F5EF-44D0-BCC4-9FF1D8A4361A}" type="datetimeFigureOut">
              <a:rPr lang="en-ZA" smtClean="0"/>
              <a:t>2014/11/21</a:t>
            </a:fld>
            <a:endParaRPr lang="en-Z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Z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6B731B6-5621-4CBE-A3BC-02120EA85B7B}"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49.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29.jpeg"/><Relationship Id="rId9" Type="http://schemas.openxmlformats.org/officeDocument/2006/relationships/image" Target="../media/image3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856984" cy="2592288"/>
          </a:xfrm>
        </p:spPr>
        <p:txBody>
          <a:bodyPr>
            <a:noAutofit/>
          </a:bodyPr>
          <a:lstStyle/>
          <a:p>
            <a:pPr marL="182880" indent="0" algn="ctr">
              <a:buNone/>
            </a:pPr>
            <a: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Informal </a:t>
            </a:r>
            <a:b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Early Child Development (ECD)</a:t>
            </a:r>
            <a:b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Centres in Informal Settlements: </a:t>
            </a:r>
            <a:b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and Opportunities </a:t>
            </a:r>
            <a:b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Support</a:t>
            </a:r>
            <a:endParaRPr lang="en-ZA"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le 1"/>
          <p:cNvSpPr txBox="1">
            <a:spLocks/>
          </p:cNvSpPr>
          <p:nvPr/>
        </p:nvSpPr>
        <p:spPr>
          <a:xfrm>
            <a:off x="1321492" y="2852936"/>
            <a:ext cx="6501016"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i="1" dirty="0" smtClean="0">
                <a:solidFill>
                  <a:srgbClr val="002060"/>
                </a:solidFill>
                <a:latin typeface="Arial" panose="020B0604020202020204" pitchFamily="34" charset="0"/>
                <a:cs typeface="Arial" panose="020B0604020202020204" pitchFamily="34" charset="0"/>
              </a:rPr>
              <a:t>A preliminary report</a:t>
            </a:r>
            <a:endParaRPr lang="en-ZA" sz="2800" i="1" dirty="0">
              <a:solidFill>
                <a:srgbClr val="002060"/>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23528" y="3645024"/>
            <a:ext cx="8820472" cy="23762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dirty="0" smtClean="0">
                <a:latin typeface="Arial" panose="020B0604020202020204" pitchFamily="34" charset="0"/>
                <a:cs typeface="Arial" panose="020B0604020202020204" pitchFamily="34" charset="0"/>
              </a:rPr>
              <a:t>By Julian Barker</a:t>
            </a:r>
          </a:p>
          <a:p>
            <a:r>
              <a:rPr lang="en-ZA" sz="3200" dirty="0" smtClean="0">
                <a:latin typeface="Arial" panose="020B0604020202020204" pitchFamily="34" charset="0"/>
                <a:cs typeface="Arial" panose="020B0604020202020204" pitchFamily="34" charset="0"/>
              </a:rPr>
              <a:t>  </a:t>
            </a:r>
          </a:p>
          <a:p>
            <a:r>
              <a:rPr lang="en-ZA" sz="3200" b="1" dirty="0" smtClean="0">
                <a:latin typeface="Arial" panose="020B0604020202020204" pitchFamily="34" charset="0"/>
                <a:cs typeface="Arial" panose="020B0604020202020204" pitchFamily="34" charset="0"/>
              </a:rPr>
              <a:t>Project Preparation Trust </a:t>
            </a:r>
          </a:p>
          <a:p>
            <a:r>
              <a:rPr lang="en-ZA" sz="3200" dirty="0" smtClean="0">
                <a:latin typeface="Arial" panose="020B0604020202020204" pitchFamily="34" charset="0"/>
                <a:cs typeface="Arial" panose="020B0604020202020204" pitchFamily="34" charset="0"/>
              </a:rPr>
              <a:t>for and in collaboration with the </a:t>
            </a:r>
          </a:p>
          <a:p>
            <a:r>
              <a:rPr lang="en-ZA" sz="3200" b="1" dirty="0" smtClean="0">
                <a:latin typeface="Arial" panose="020B0604020202020204" pitchFamily="34" charset="0"/>
                <a:cs typeface="Arial" panose="020B0604020202020204" pitchFamily="34" charset="0"/>
              </a:rPr>
              <a:t>Housing Development Agency</a:t>
            </a:r>
          </a:p>
          <a:p>
            <a:endParaRPr lang="en-ZA" sz="3200" dirty="0" smtClean="0">
              <a:latin typeface="Arial" panose="020B0604020202020204" pitchFamily="34" charset="0"/>
              <a:cs typeface="Arial" panose="020B0604020202020204" pitchFamily="34" charset="0"/>
            </a:endParaRPr>
          </a:p>
          <a:p>
            <a:r>
              <a:rPr lang="en-ZA" sz="2700" dirty="0" smtClean="0">
                <a:latin typeface="Arial" panose="020B0604020202020204" pitchFamily="34" charset="0"/>
                <a:cs typeface="Arial" panose="020B0604020202020204" pitchFamily="34" charset="0"/>
              </a:rPr>
              <a:t>27 August 2014</a:t>
            </a:r>
          </a:p>
          <a:p>
            <a:endParaRPr lang="en-ZA"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053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Partial care registration</a:t>
            </a:r>
            <a:endParaRPr lang="en-ZA" dirty="0"/>
          </a:p>
        </p:txBody>
      </p:sp>
      <p:sp>
        <p:nvSpPr>
          <p:cNvPr id="3" name="Content Placeholder 2"/>
          <p:cNvSpPr>
            <a:spLocks noGrp="1"/>
          </p:cNvSpPr>
          <p:nvPr>
            <p:ph sz="quarter" idx="13"/>
          </p:nvPr>
        </p:nvSpPr>
        <p:spPr/>
        <p:txBody>
          <a:bodyPr>
            <a:normAutofit/>
          </a:bodyPr>
          <a:lstStyle/>
          <a:p>
            <a:pPr marL="45720" indent="0">
              <a:buNone/>
            </a:pPr>
            <a:r>
              <a:rPr lang="en-ZA" sz="2400" dirty="0" smtClean="0"/>
              <a:t>The DSD requires anyone providing partial care to: </a:t>
            </a:r>
          </a:p>
          <a:p>
            <a:r>
              <a:rPr lang="en-ZA" sz="2400" b="1" dirty="0"/>
              <a:t>R</a:t>
            </a:r>
            <a:r>
              <a:rPr lang="en-ZA" sz="2400" b="1" dirty="0" smtClean="0"/>
              <a:t>egister their programme</a:t>
            </a:r>
            <a:r>
              <a:rPr lang="en-ZA" sz="2400" dirty="0" smtClean="0"/>
              <a:t>;</a:t>
            </a:r>
          </a:p>
          <a:p>
            <a:r>
              <a:rPr lang="en-ZA" sz="2400" b="1" dirty="0" smtClean="0"/>
              <a:t>Register </a:t>
            </a:r>
            <a:r>
              <a:rPr lang="en-ZA" sz="2400" b="1" dirty="0"/>
              <a:t>the facility / </a:t>
            </a:r>
            <a:r>
              <a:rPr lang="en-ZA" sz="2400" b="1" dirty="0" smtClean="0"/>
              <a:t>place </a:t>
            </a:r>
            <a:r>
              <a:rPr lang="en-ZA" sz="2400" dirty="0"/>
              <a:t>where children are </a:t>
            </a:r>
            <a:r>
              <a:rPr lang="en-ZA" sz="2400" dirty="0" smtClean="0"/>
              <a:t>cared for;</a:t>
            </a:r>
          </a:p>
          <a:p>
            <a:r>
              <a:rPr lang="en-ZA" sz="2400" dirty="0" smtClean="0"/>
              <a:t>Have certain </a:t>
            </a:r>
            <a:r>
              <a:rPr lang="en-ZA" sz="2400" b="1" dirty="0" smtClean="0"/>
              <a:t>qualifications</a:t>
            </a:r>
            <a:r>
              <a:rPr lang="en-ZA" sz="2400" dirty="0" smtClean="0"/>
              <a:t> and / or </a:t>
            </a:r>
            <a:r>
              <a:rPr lang="en-ZA" sz="2400" b="1" dirty="0" smtClean="0"/>
              <a:t>experience.</a:t>
            </a:r>
          </a:p>
          <a:p>
            <a:pPr marL="45720" indent="0">
              <a:buNone/>
            </a:pPr>
            <a:r>
              <a:rPr lang="en-ZA" sz="1800" dirty="0" smtClean="0"/>
              <a:t>(</a:t>
            </a:r>
            <a:r>
              <a:rPr lang="en-ZA" sz="1800" dirty="0"/>
              <a:t>Refer to </a:t>
            </a:r>
            <a:r>
              <a:rPr lang="en-ZA" sz="1800" dirty="0" smtClean="0"/>
              <a:t>the </a:t>
            </a:r>
            <a:r>
              <a:rPr lang="en-ZA" sz="1800" dirty="0"/>
              <a:t>“</a:t>
            </a:r>
            <a:r>
              <a:rPr lang="en-US" sz="1800" dirty="0"/>
              <a:t>Consolidated regulations pertaining the Children’s Act, 2005</a:t>
            </a:r>
            <a:r>
              <a:rPr lang="en-US" sz="1800" dirty="0" smtClean="0"/>
              <a:t>”, DSD, 2010)</a:t>
            </a:r>
          </a:p>
          <a:p>
            <a:pPr marL="45720" indent="0">
              <a:buNone/>
            </a:pPr>
            <a:endParaRPr lang="en-US" sz="1400" dirty="0" smtClean="0"/>
          </a:p>
          <a:p>
            <a:pPr marL="45720" indent="0">
              <a:buNone/>
            </a:pPr>
            <a:r>
              <a:rPr lang="en-US" sz="2400" dirty="0" smtClean="0"/>
              <a:t>And any ECD centre seeking DSD subsidies (and other support)</a:t>
            </a:r>
          </a:p>
          <a:p>
            <a:pPr>
              <a:buFont typeface="+mj-lt"/>
              <a:buAutoNum type="arabicPeriod" startAt="4"/>
            </a:pPr>
            <a:r>
              <a:rPr lang="en-US" sz="2400" dirty="0" smtClean="0"/>
              <a:t>Must be a registered a </a:t>
            </a:r>
            <a:r>
              <a:rPr lang="en-US" sz="2400" b="1" dirty="0" smtClean="0"/>
              <a:t>non-profit organisation (NPO)</a:t>
            </a:r>
            <a:r>
              <a:rPr lang="en-US" sz="2400" dirty="0" smtClean="0"/>
              <a:t>.</a:t>
            </a:r>
            <a:endParaRPr lang="en-ZA" sz="2400" dirty="0"/>
          </a:p>
          <a:p>
            <a:pPr marL="45720" indent="0">
              <a:buNone/>
            </a:pPr>
            <a:endParaRPr lang="en-ZA" sz="2400" dirty="0" smtClean="0"/>
          </a:p>
          <a:p>
            <a:pPr marL="45720" indent="0">
              <a:buNone/>
            </a:pPr>
            <a:endParaRPr lang="en-ZA" sz="2400" dirty="0" smtClean="0"/>
          </a:p>
        </p:txBody>
      </p:sp>
    </p:spTree>
    <p:extLst>
      <p:ext uri="{BB962C8B-B14F-4D97-AF65-F5344CB8AC3E}">
        <p14:creationId xmlns:p14="http://schemas.microsoft.com/office/powerpoint/2010/main" val="8630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Inability to Register &amp; Access Support</a:t>
            </a:r>
            <a:endParaRPr lang="en-ZA" dirty="0"/>
          </a:p>
        </p:txBody>
      </p:sp>
      <p:sp>
        <p:nvSpPr>
          <p:cNvPr id="3" name="Content Placeholder 2"/>
          <p:cNvSpPr>
            <a:spLocks noGrp="1"/>
          </p:cNvSpPr>
          <p:nvPr>
            <p:ph sz="quarter" idx="13"/>
          </p:nvPr>
        </p:nvSpPr>
        <p:spPr/>
        <p:txBody>
          <a:bodyPr>
            <a:normAutofit fontScale="70000" lnSpcReduction="20000"/>
          </a:bodyPr>
          <a:lstStyle/>
          <a:p>
            <a:pPr marL="45720" lvl="0" indent="0" algn="just">
              <a:buNone/>
            </a:pPr>
            <a:r>
              <a:rPr lang="en-US" sz="2900" dirty="0"/>
              <a:t>There are </a:t>
            </a:r>
            <a:r>
              <a:rPr lang="en-US" sz="2900" b="1" dirty="0"/>
              <a:t>material barriers </a:t>
            </a:r>
            <a:r>
              <a:rPr lang="en-US" sz="2900" dirty="0"/>
              <a:t>to most informal ECD centres </a:t>
            </a:r>
            <a:r>
              <a:rPr lang="en-US" sz="2900" dirty="0" smtClean="0"/>
              <a:t>registering with the DSD and accessing grants </a:t>
            </a:r>
            <a:r>
              <a:rPr lang="en-US" sz="2900" dirty="0"/>
              <a:t>and other </a:t>
            </a:r>
            <a:r>
              <a:rPr lang="en-US" sz="2900" dirty="0" smtClean="0"/>
              <a:t>support because </a:t>
            </a:r>
            <a:r>
              <a:rPr lang="en-US" sz="2900" dirty="0"/>
              <a:t>they </a:t>
            </a:r>
            <a:r>
              <a:rPr lang="en-US" sz="2900" b="1" dirty="0"/>
              <a:t>are unable to meet the</a:t>
            </a:r>
            <a:r>
              <a:rPr lang="en-US" sz="2900" b="1" dirty="0">
                <a:solidFill>
                  <a:srgbClr val="C00000"/>
                </a:solidFill>
              </a:rPr>
              <a:t> </a:t>
            </a:r>
            <a:r>
              <a:rPr lang="en-US" sz="2900" b="1" dirty="0" smtClean="0">
                <a:solidFill>
                  <a:srgbClr val="C00000"/>
                </a:solidFill>
              </a:rPr>
              <a:t>3 main </a:t>
            </a:r>
            <a:r>
              <a:rPr lang="en-US" sz="2900" b="1" dirty="0">
                <a:solidFill>
                  <a:srgbClr val="C00000"/>
                </a:solidFill>
              </a:rPr>
              <a:t>requirements </a:t>
            </a:r>
            <a:r>
              <a:rPr lang="en-US" sz="2900" dirty="0"/>
              <a:t>of the DSD:</a:t>
            </a:r>
            <a:endParaRPr lang="en-ZA" sz="2900" dirty="0"/>
          </a:p>
          <a:p>
            <a:pPr marL="457200" lvl="0" indent="-457200" algn="just"/>
            <a:r>
              <a:rPr lang="en-US" sz="2900" u="sng" dirty="0" smtClean="0"/>
              <a:t>Inability to register as </a:t>
            </a:r>
            <a:r>
              <a:rPr lang="en-US" sz="2900" b="1" u="sng" dirty="0" smtClean="0"/>
              <a:t>partial care facilities</a:t>
            </a:r>
            <a:r>
              <a:rPr lang="en-US" sz="2900" dirty="0" smtClean="0"/>
              <a:t>: They </a:t>
            </a:r>
            <a:r>
              <a:rPr lang="en-US" sz="2900" dirty="0"/>
              <a:t>are unable to meet the minimum </a:t>
            </a:r>
            <a:r>
              <a:rPr lang="en-US" sz="2900" dirty="0" smtClean="0"/>
              <a:t>norms and </a:t>
            </a:r>
            <a:r>
              <a:rPr lang="en-US" sz="2900" dirty="0"/>
              <a:t>standards and requirements </a:t>
            </a:r>
            <a:r>
              <a:rPr lang="en-US" sz="2900" dirty="0" smtClean="0"/>
              <a:t>for registration ‘</a:t>
            </a:r>
            <a:r>
              <a:rPr lang="en-US" sz="2900" i="1" dirty="0"/>
              <a:t>partial care facility</a:t>
            </a:r>
            <a:r>
              <a:rPr lang="en-US" sz="2900" i="1" dirty="0" smtClean="0"/>
              <a:t>’</a:t>
            </a:r>
            <a:r>
              <a:rPr lang="en-US" sz="2900" dirty="0"/>
              <a:t> </a:t>
            </a:r>
            <a:r>
              <a:rPr lang="en-US" sz="2900" dirty="0" smtClean="0"/>
              <a:t>due </a:t>
            </a:r>
            <a:r>
              <a:rPr lang="en-US" sz="2900" dirty="0"/>
              <a:t>to </a:t>
            </a:r>
          </a:p>
          <a:p>
            <a:pPr marL="776288" lvl="2" indent="-334963"/>
            <a:r>
              <a:rPr lang="en-US" sz="2900" dirty="0" smtClean="0">
                <a:solidFill>
                  <a:srgbClr val="0070C0"/>
                </a:solidFill>
              </a:rPr>
              <a:t>zoning, infrastructure and tenure issues.</a:t>
            </a:r>
            <a:endParaRPr lang="en-ZA" sz="2900" dirty="0" smtClean="0">
              <a:solidFill>
                <a:srgbClr val="0070C0"/>
              </a:solidFill>
            </a:endParaRPr>
          </a:p>
          <a:p>
            <a:pPr marL="457200" lvl="0" indent="-457200" algn="just"/>
            <a:r>
              <a:rPr lang="en-US" sz="2900" u="sng" dirty="0" smtClean="0"/>
              <a:t>Inability to register </a:t>
            </a:r>
            <a:r>
              <a:rPr lang="en-US" sz="2900" b="1" u="sng" dirty="0" smtClean="0"/>
              <a:t>partial care programmes</a:t>
            </a:r>
            <a:r>
              <a:rPr lang="en-US" sz="2900" u="sng" dirty="0" smtClean="0"/>
              <a:t>: </a:t>
            </a:r>
            <a:r>
              <a:rPr lang="en-US" sz="2900" dirty="0" smtClean="0"/>
              <a:t>they </a:t>
            </a:r>
            <a:r>
              <a:rPr lang="en-US" sz="2900" dirty="0"/>
              <a:t>face difficulties in being able to meet the minimum norms, standards and </a:t>
            </a:r>
            <a:r>
              <a:rPr lang="en-US" sz="2900" dirty="0" smtClean="0"/>
              <a:t>requirements</a:t>
            </a:r>
            <a:r>
              <a:rPr lang="en-US" sz="2900" dirty="0"/>
              <a:t> </a:t>
            </a:r>
            <a:r>
              <a:rPr lang="en-US" sz="2900" dirty="0" smtClean="0"/>
              <a:t>pertaining </a:t>
            </a:r>
            <a:r>
              <a:rPr lang="en-US" sz="2900" dirty="0"/>
              <a:t>to </a:t>
            </a:r>
            <a:r>
              <a:rPr lang="en-US" sz="2900" i="1" dirty="0"/>
              <a:t>ECD </a:t>
            </a:r>
            <a:r>
              <a:rPr lang="en-US" sz="2900" i="1" dirty="0" smtClean="0"/>
              <a:t>programmes.</a:t>
            </a:r>
            <a:r>
              <a:rPr lang="en-US" sz="2900" dirty="0" smtClean="0"/>
              <a:t> </a:t>
            </a:r>
            <a:endParaRPr lang="en-US" sz="2900" dirty="0"/>
          </a:p>
          <a:p>
            <a:pPr marL="457200" lvl="0" indent="-457200" algn="just"/>
            <a:r>
              <a:rPr lang="en-US" sz="2900" u="sng" dirty="0"/>
              <a:t>T</a:t>
            </a:r>
            <a:r>
              <a:rPr lang="en-US" sz="2900" u="sng" dirty="0" smtClean="0"/>
              <a:t>hey </a:t>
            </a:r>
            <a:r>
              <a:rPr lang="en-US" sz="2900" u="sng" dirty="0"/>
              <a:t>are </a:t>
            </a:r>
            <a:r>
              <a:rPr lang="en-US" sz="2900" u="sng" dirty="0" smtClean="0"/>
              <a:t>typically not </a:t>
            </a:r>
            <a:r>
              <a:rPr lang="en-US" sz="2900" u="sng" dirty="0"/>
              <a:t>registered as </a:t>
            </a:r>
            <a:r>
              <a:rPr lang="en-US" sz="2900" b="1" u="sng" dirty="0" smtClean="0"/>
              <a:t>NPOs</a:t>
            </a:r>
            <a:r>
              <a:rPr lang="en-US" sz="2900" dirty="0" smtClean="0"/>
              <a:t>:</a:t>
            </a:r>
            <a:r>
              <a:rPr lang="en-US" sz="2900" b="1" dirty="0" smtClean="0"/>
              <a:t> </a:t>
            </a:r>
            <a:r>
              <a:rPr lang="en-US" sz="2900" dirty="0"/>
              <a:t>most would be unable to fulfil and sustain the operational requirements (e.g. pertaining to corporate governance) unless they </a:t>
            </a:r>
            <a:r>
              <a:rPr lang="en-US" sz="2900" dirty="0" smtClean="0"/>
              <a:t>receive support. </a:t>
            </a:r>
          </a:p>
          <a:p>
            <a:pPr marL="808038" lvl="1" indent="-366713"/>
            <a:r>
              <a:rPr lang="en-US" sz="2900" dirty="0" smtClean="0"/>
              <a:t>and therefore </a:t>
            </a:r>
            <a:r>
              <a:rPr lang="en-US" sz="2900" b="1" dirty="0" smtClean="0"/>
              <a:t>can’t access benefits</a:t>
            </a:r>
            <a:r>
              <a:rPr lang="en-US" sz="2900" dirty="0" smtClean="0"/>
              <a:t> such as DSD training or raise donor funding</a:t>
            </a:r>
            <a:r>
              <a:rPr lang="en-US" sz="3800" dirty="0"/>
              <a:t>.</a:t>
            </a:r>
            <a:endParaRPr lang="en-US" sz="3800" dirty="0" smtClean="0"/>
          </a:p>
          <a:p>
            <a:pPr marL="457200">
              <a:buFont typeface="Wingdings" panose="05000000000000000000" pitchFamily="2" charset="2"/>
              <a:buChar char="Ø"/>
            </a:pPr>
            <a:endParaRPr lang="en-ZA" sz="2800" dirty="0" smtClean="0"/>
          </a:p>
          <a:p>
            <a:pPr marL="457200" lvl="0" indent="-457200" algn="just">
              <a:buFont typeface="+mj-lt"/>
              <a:buAutoNum type="arabicPeriod"/>
            </a:pPr>
            <a:endParaRPr lang="en-ZA" sz="2800" dirty="0"/>
          </a:p>
          <a:p>
            <a:endParaRPr lang="en-ZA" dirty="0"/>
          </a:p>
        </p:txBody>
      </p:sp>
    </p:spTree>
    <p:extLst>
      <p:ext uri="{BB962C8B-B14F-4D97-AF65-F5344CB8AC3E}">
        <p14:creationId xmlns:p14="http://schemas.microsoft.com/office/powerpoint/2010/main" val="27941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Implications of Non-Registration</a:t>
            </a:r>
            <a:endParaRPr lang="en-ZA" sz="3200" dirty="0"/>
          </a:p>
        </p:txBody>
      </p:sp>
      <p:sp>
        <p:nvSpPr>
          <p:cNvPr id="3" name="Content Placeholder 2"/>
          <p:cNvSpPr>
            <a:spLocks noGrp="1"/>
          </p:cNvSpPr>
          <p:nvPr>
            <p:ph sz="quarter" idx="13"/>
          </p:nvPr>
        </p:nvSpPr>
        <p:spPr/>
        <p:txBody>
          <a:bodyPr>
            <a:normAutofit/>
          </a:bodyPr>
          <a:lstStyle/>
          <a:p>
            <a:pPr lvl="0">
              <a:buFont typeface="Wingdings" panose="05000000000000000000" pitchFamily="2" charset="2"/>
              <a:buChar char="ü"/>
            </a:pPr>
            <a:r>
              <a:rPr lang="en-US" sz="2400" dirty="0" smtClean="0"/>
              <a:t>Barriers to </a:t>
            </a:r>
            <a:r>
              <a:rPr lang="en-US" sz="2400" b="1" dirty="0"/>
              <a:t>accessing </a:t>
            </a:r>
            <a:r>
              <a:rPr lang="en-US" sz="2400" b="1" dirty="0" smtClean="0"/>
              <a:t>grants &amp; increasing state </a:t>
            </a:r>
            <a:r>
              <a:rPr lang="en-US" sz="2400" b="1" dirty="0"/>
              <a:t>funding for </a:t>
            </a:r>
            <a:r>
              <a:rPr lang="en-US" sz="2400" b="1" dirty="0" smtClean="0"/>
              <a:t>ECD</a:t>
            </a:r>
            <a:r>
              <a:rPr lang="en-US" sz="2400" dirty="0" smtClean="0"/>
              <a:t>. </a:t>
            </a:r>
          </a:p>
          <a:p>
            <a:pPr lvl="0">
              <a:buFont typeface="Wingdings" panose="05000000000000000000" pitchFamily="2" charset="2"/>
              <a:buChar char="ü"/>
            </a:pPr>
            <a:r>
              <a:rPr lang="en-US" sz="2400" dirty="0" smtClean="0"/>
              <a:t>Cannot access</a:t>
            </a:r>
            <a:r>
              <a:rPr lang="en-US" sz="2400" b="1" dirty="0" smtClean="0"/>
              <a:t> additional operating </a:t>
            </a:r>
            <a:r>
              <a:rPr lang="en-US" sz="2400" b="1" dirty="0"/>
              <a:t>funding </a:t>
            </a:r>
            <a:r>
              <a:rPr lang="en-US" sz="2400" dirty="0" smtClean="0"/>
              <a:t>which has </a:t>
            </a:r>
            <a:r>
              <a:rPr lang="en-US" sz="2400" dirty="0"/>
              <a:t>the potential </a:t>
            </a:r>
            <a:r>
              <a:rPr lang="en-US" sz="2400" dirty="0" smtClean="0"/>
              <a:t>enable informal </a:t>
            </a:r>
            <a:r>
              <a:rPr lang="en-US" sz="2400" dirty="0"/>
              <a:t>ECD centres to make improvements</a:t>
            </a:r>
            <a:r>
              <a:rPr lang="en-US" sz="2400" dirty="0" smtClean="0"/>
              <a:t>.</a:t>
            </a:r>
          </a:p>
          <a:p>
            <a:pPr>
              <a:buFont typeface="Wingdings" panose="05000000000000000000" pitchFamily="2" charset="2"/>
              <a:buChar char="ü"/>
            </a:pPr>
            <a:r>
              <a:rPr lang="en-US" sz="2400" b="1" dirty="0"/>
              <a:t>Children from the most vulnerable households are precluded from attending either formal or informal ECD centres </a:t>
            </a:r>
            <a:r>
              <a:rPr lang="en-US" sz="2400" dirty="0"/>
              <a:t>as informal ECD centres charge fees and </a:t>
            </a:r>
            <a:r>
              <a:rPr lang="en-US" sz="2400" dirty="0" smtClean="0"/>
              <a:t>very </a:t>
            </a:r>
            <a:r>
              <a:rPr lang="en-US" sz="2400" dirty="0"/>
              <a:t>few formal ECD centres (i.e. partial care facilities), whose attendance the DSD would subsidise, exist in or near informal settlements.</a:t>
            </a:r>
            <a:endParaRPr lang="en-ZA" sz="2400" dirty="0"/>
          </a:p>
          <a:p>
            <a:pPr marL="45720" lvl="0" indent="0">
              <a:buNone/>
            </a:pPr>
            <a:endParaRPr lang="en-ZA" sz="2000" dirty="0"/>
          </a:p>
        </p:txBody>
      </p:sp>
    </p:spTree>
    <p:extLst>
      <p:ext uri="{BB962C8B-B14F-4D97-AF65-F5344CB8AC3E}">
        <p14:creationId xmlns:p14="http://schemas.microsoft.com/office/powerpoint/2010/main" val="67196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79712" y="1196752"/>
            <a:ext cx="5459031" cy="5367501"/>
            <a:chOff x="1979712" y="1052736"/>
            <a:chExt cx="5459031" cy="5367501"/>
          </a:xfrm>
        </p:grpSpPr>
        <p:pic>
          <p:nvPicPr>
            <p:cNvPr id="36868" name="Picture 4" descr="C:\Users\Julian\Desktop\ECD practical research\Base info\4 Informal settlements\Mangaung\ALL PHOTOS\DSC019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4378" y="1052736"/>
              <a:ext cx="3510390" cy="4680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79712" y="5589240"/>
              <a:ext cx="5459031" cy="830997"/>
            </a:xfrm>
            <a:prstGeom prst="rect">
              <a:avLst/>
            </a:prstGeom>
            <a:solidFill>
              <a:schemeClr val="accent6">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2400" dirty="0" smtClean="0"/>
                <a:t>Lack basic services such as</a:t>
              </a:r>
            </a:p>
            <a:p>
              <a:pPr algn="ctr"/>
              <a:r>
                <a:rPr lang="en-ZA" sz="2400" dirty="0" smtClean="0"/>
                <a:t>refuse removal</a:t>
              </a:r>
              <a:endParaRPr lang="en-ZA" sz="2400" dirty="0"/>
            </a:p>
          </p:txBody>
        </p:sp>
      </p:grpSp>
      <p:pic>
        <p:nvPicPr>
          <p:cNvPr id="36866" name="Picture 2" descr="C:\Users\Julian\Desktop\ECD practical research\Base info\4 Informal settlements\Mangaung\ALL PHOTOS\DSC0196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7289" y="0"/>
            <a:ext cx="4690774" cy="351808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6009" y="1"/>
            <a:ext cx="9204513" cy="3501008"/>
            <a:chOff x="-96009" y="1"/>
            <a:chExt cx="9204513" cy="3501008"/>
          </a:xfrm>
        </p:grpSpPr>
        <p:pic>
          <p:nvPicPr>
            <p:cNvPr id="36870" name="Picture 6" descr="C:\Users\Julian\Desktop\ECD practical research\Base info\4 Informal settlements\Mangaung\ALL PHOTOS\creche 1\DSC0194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009" y="1"/>
              <a:ext cx="4668009" cy="35010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 y="2598003"/>
              <a:ext cx="9036496" cy="707886"/>
            </a:xfrm>
            <a:prstGeom prst="rect">
              <a:avLst/>
            </a:prstGeom>
            <a:solidFill>
              <a:schemeClr val="accent6">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2000" b="1" dirty="0" smtClean="0">
                  <a:latin typeface="Arial" panose="020B0604020202020204" pitchFamily="34" charset="0"/>
                  <a:cs typeface="Arial" panose="020B0604020202020204" pitchFamily="34" charset="0"/>
                </a:rPr>
                <a:t>Lack basic play equipment  and resources </a:t>
              </a:r>
              <a:r>
                <a:rPr lang="en-ZA" sz="2000" dirty="0" smtClean="0">
                  <a:latin typeface="Arial" panose="020B0604020202020204" pitchFamily="34" charset="0"/>
                  <a:cs typeface="Arial" panose="020B0604020202020204" pitchFamily="34" charset="0"/>
                </a:rPr>
                <a:t>(e.g</a:t>
              </a:r>
              <a:r>
                <a:rPr lang="en-ZA" sz="2000" dirty="0">
                  <a:latin typeface="Arial" panose="020B0604020202020204" pitchFamily="34" charset="0"/>
                  <a:cs typeface="Arial" panose="020B0604020202020204" pitchFamily="34" charset="0"/>
                </a:rPr>
                <a:t>. jungle </a:t>
              </a:r>
              <a:r>
                <a:rPr lang="en-ZA" sz="2000" dirty="0" smtClean="0">
                  <a:latin typeface="Arial" panose="020B0604020202020204" pitchFamily="34" charset="0"/>
                  <a:cs typeface="Arial" panose="020B0604020202020204" pitchFamily="34" charset="0"/>
                </a:rPr>
                <a:t>gyms,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learning materials, tables, chairs and educational </a:t>
              </a:r>
              <a:r>
                <a:rPr lang="en-US" sz="2000" dirty="0" smtClean="0">
                  <a:solidFill>
                    <a:schemeClr val="tx1"/>
                  </a:solidFill>
                  <a:latin typeface="Arial" panose="020B0604020202020204" pitchFamily="34" charset="0"/>
                  <a:cs typeface="Arial" panose="020B0604020202020204" pitchFamily="34" charset="0"/>
                </a:rPr>
                <a:t>toys</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p:txBody>
        </p:sp>
      </p:grpSp>
      <p:grpSp>
        <p:nvGrpSpPr>
          <p:cNvPr id="6" name="Group 5"/>
          <p:cNvGrpSpPr/>
          <p:nvPr/>
        </p:nvGrpSpPr>
        <p:grpSpPr>
          <a:xfrm>
            <a:off x="0" y="3501008"/>
            <a:ext cx="4644008" cy="3483006"/>
            <a:chOff x="0" y="3501008"/>
            <a:chExt cx="4644008" cy="3483006"/>
          </a:xfrm>
        </p:grpSpPr>
        <p:pic>
          <p:nvPicPr>
            <p:cNvPr id="36869" name="Picture 5" descr="C:\Users\Julian\Desktop\ECD practical research\Base info\4 Informal settlements\Mangaung\ALL PHOTOS\creche 2\DSC0195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3501008"/>
              <a:ext cx="4644008" cy="34830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496" y="3606115"/>
              <a:ext cx="4398232" cy="707886"/>
            </a:xfrm>
            <a:prstGeom prst="rect">
              <a:avLst/>
            </a:prstGeom>
            <a:solidFill>
              <a:schemeClr val="accent6">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2000" b="1" dirty="0" smtClean="0">
                  <a:latin typeface="Arial" panose="020B0604020202020204" pitchFamily="34" charset="0"/>
                  <a:cs typeface="Arial" panose="020B0604020202020204" pitchFamily="34" charset="0"/>
                </a:rPr>
                <a:t>Inadequate facilities </a:t>
              </a:r>
            </a:p>
            <a:p>
              <a:pPr algn="ctr"/>
              <a:r>
                <a:rPr lang="en-ZA" sz="2000" dirty="0" smtClean="0">
                  <a:latin typeface="Arial" panose="020B0604020202020204" pitchFamily="34" charset="0"/>
                  <a:cs typeface="Arial" panose="020B0604020202020204" pitchFamily="34" charset="0"/>
                </a:rPr>
                <a:t>&amp; infrastructure</a:t>
              </a:r>
              <a:endParaRPr lang="en-ZA" sz="2000" dirty="0">
                <a:latin typeface="Arial" panose="020B0604020202020204" pitchFamily="34" charset="0"/>
                <a:cs typeface="Arial" panose="020B0604020202020204" pitchFamily="34" charset="0"/>
              </a:endParaRPr>
            </a:p>
          </p:txBody>
        </p:sp>
      </p:grpSp>
      <p:grpSp>
        <p:nvGrpSpPr>
          <p:cNvPr id="8" name="Group 7"/>
          <p:cNvGrpSpPr/>
          <p:nvPr/>
        </p:nvGrpSpPr>
        <p:grpSpPr>
          <a:xfrm>
            <a:off x="4572001" y="3501008"/>
            <a:ext cx="4608511" cy="3456384"/>
            <a:chOff x="4572001" y="3501008"/>
            <a:chExt cx="4608511" cy="3456384"/>
          </a:xfrm>
        </p:grpSpPr>
        <p:pic>
          <p:nvPicPr>
            <p:cNvPr id="36871" name="Picture 7" descr="C:\Users\Julian\Desktop\ECD practical research\Base info\4 Informal settlements\Mangaung\ALL PHOTOS\DSC0199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1" y="3501008"/>
              <a:ext cx="4608511" cy="34563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12060" y="3687415"/>
              <a:ext cx="3528392" cy="400110"/>
            </a:xfrm>
            <a:prstGeom prst="rect">
              <a:avLst/>
            </a:prstGeom>
            <a:solidFill>
              <a:schemeClr val="accent6">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2000" b="1" dirty="0" smtClean="0">
                  <a:latin typeface="Arial" panose="020B0604020202020204" pitchFamily="34" charset="0"/>
                  <a:cs typeface="Arial" panose="020B0604020202020204" pitchFamily="34" charset="0"/>
                </a:rPr>
                <a:t>Overcrowded</a:t>
              </a:r>
              <a:endParaRPr lang="en-ZA" sz="2400" b="1" dirty="0">
                <a:latin typeface="Arial" panose="020B0604020202020204" pitchFamily="34" charset="0"/>
                <a:cs typeface="Arial" panose="020B0604020202020204" pitchFamily="34" charset="0"/>
              </a:endParaRPr>
            </a:p>
          </p:txBody>
        </p:sp>
      </p:grpSp>
      <p:sp>
        <p:nvSpPr>
          <p:cNvPr id="3" name="Title 2"/>
          <p:cNvSpPr>
            <a:spLocks noGrp="1"/>
          </p:cNvSpPr>
          <p:nvPr>
            <p:ph type="ctrTitle"/>
          </p:nvPr>
        </p:nvSpPr>
        <p:spPr>
          <a:xfrm>
            <a:off x="202662" y="46299"/>
            <a:ext cx="8712968" cy="646398"/>
          </a:xfrm>
          <a:solidFill>
            <a:schemeClr val="bg1">
              <a:alpha val="80000"/>
            </a:schemeClr>
          </a:solidFill>
        </p:spPr>
        <p:txBody>
          <a:bodyPr/>
          <a:lstStyle/>
          <a:p>
            <a:r>
              <a:rPr lang="en-ZA" sz="2800" dirty="0" smtClean="0"/>
              <a:t>Informal ECD centres face significant challenges</a:t>
            </a:r>
            <a:endParaRPr lang="en-ZA" sz="2800" dirty="0"/>
          </a:p>
        </p:txBody>
      </p:sp>
    </p:spTree>
    <p:extLst>
      <p:ext uri="{BB962C8B-B14F-4D97-AF65-F5344CB8AC3E}">
        <p14:creationId xmlns:p14="http://schemas.microsoft.com/office/powerpoint/2010/main" val="25364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79712" y="1196752"/>
            <a:ext cx="5459031" cy="5367501"/>
            <a:chOff x="1979712" y="1052736"/>
            <a:chExt cx="5459031" cy="5367501"/>
          </a:xfrm>
        </p:grpSpPr>
        <p:pic>
          <p:nvPicPr>
            <p:cNvPr id="36868" name="Picture 4" descr="C:\Users\Julian\Desktop\ECD practical research\Base info\4 Informal settlements\Mangaung\ALL PHOTOS\DSC019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4378" y="1052736"/>
              <a:ext cx="3510390" cy="4680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79712" y="5589240"/>
              <a:ext cx="5459031" cy="830997"/>
            </a:xfrm>
            <a:prstGeom prst="rect">
              <a:avLst/>
            </a:prstGeom>
            <a:solidFill>
              <a:schemeClr val="accent6">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2400" dirty="0" smtClean="0"/>
                <a:t>Lack basic services such as</a:t>
              </a:r>
            </a:p>
            <a:p>
              <a:pPr algn="ctr"/>
              <a:r>
                <a:rPr lang="en-ZA" sz="2400" dirty="0" smtClean="0"/>
                <a:t>refuse removal</a:t>
              </a:r>
              <a:endParaRPr lang="en-ZA" sz="2400" dirty="0"/>
            </a:p>
          </p:txBody>
        </p:sp>
      </p:grpSp>
      <p:pic>
        <p:nvPicPr>
          <p:cNvPr id="36866" name="Picture 2" descr="C:\Users\Julian\Desktop\ECD practical research\Base info\4 Informal settlements\Mangaung\ALL PHOTOS\DSC0196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7289" y="0"/>
            <a:ext cx="4690774" cy="351808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C:\Users\Julian\Desktop\ECD practical research\Base info\4 Informal settlements\Mangaung\ALL PHOTOS\creche 1\DSC0194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009" y="1"/>
            <a:ext cx="4668009" cy="3501008"/>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C:\Users\Julian\Desktop\ECD practical research\Base info\4 Informal settlements\Mangaung\ALL PHOTOS\DSC0199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1" y="3501008"/>
            <a:ext cx="460851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C:\Users\Julian\Desktop\ECD practical research\Base info\4 Informal settlements\Mangaung\ALL PHOTOS\creche 2\DSC0195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3501008"/>
            <a:ext cx="4644008" cy="3483006"/>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229093" y="1160748"/>
            <a:ext cx="8640960" cy="3924436"/>
          </a:xfrm>
          <a:prstGeom prst="rect">
            <a:avLst/>
          </a:prstGeom>
          <a:solidFill>
            <a:schemeClr val="bg1">
              <a:alpha val="90000"/>
            </a:schemeClr>
          </a:solidFill>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42900" indent="-342900" algn="just">
              <a:buFont typeface="Wingdings" panose="05000000000000000000" pitchFamily="2" charset="2"/>
              <a:buChar char="ü"/>
            </a:pPr>
            <a:r>
              <a:rPr lang="en-US" b="1" dirty="0" smtClean="0">
                <a:solidFill>
                  <a:schemeClr val="tx1"/>
                </a:solidFill>
                <a:latin typeface="Arial" panose="020B0604020202020204" pitchFamily="34" charset="0"/>
                <a:cs typeface="Arial" panose="020B0604020202020204" pitchFamily="34" charset="0"/>
              </a:rPr>
              <a:t>Lack of skills and capacity </a:t>
            </a:r>
            <a:r>
              <a:rPr lang="en-US" dirty="0" smtClean="0">
                <a:solidFill>
                  <a:schemeClr val="tx1"/>
                </a:solidFill>
                <a:latin typeface="Arial" panose="020B0604020202020204" pitchFamily="34" charset="0"/>
                <a:cs typeface="Arial" panose="020B0604020202020204" pitchFamily="34" charset="0"/>
              </a:rPr>
              <a:t>(especially pertaining to care, education and institutional management);</a:t>
            </a:r>
            <a:endParaRPr lang="en-ZA" dirty="0" smtClean="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b="1" dirty="0">
                <a:solidFill>
                  <a:schemeClr val="tx1"/>
                </a:solidFill>
                <a:latin typeface="Arial" panose="020B0604020202020204" pitchFamily="34" charset="0"/>
                <a:cs typeface="Arial" panose="020B0604020202020204" pitchFamily="34" charset="0"/>
              </a:rPr>
              <a:t>Lack </a:t>
            </a:r>
            <a:r>
              <a:rPr lang="en-US" b="1" dirty="0" smtClean="0">
                <a:solidFill>
                  <a:schemeClr val="tx1"/>
                </a:solidFill>
                <a:latin typeface="Arial" panose="020B0604020202020204" pitchFamily="34" charset="0"/>
                <a:cs typeface="Arial" panose="020B0604020202020204" pitchFamily="34" charset="0"/>
              </a:rPr>
              <a:t>access </a:t>
            </a:r>
            <a:r>
              <a:rPr lang="en-US" b="1" dirty="0">
                <a:solidFill>
                  <a:schemeClr val="tx1"/>
                </a:solidFill>
                <a:latin typeface="Arial" panose="020B0604020202020204" pitchFamily="34" charset="0"/>
                <a:cs typeface="Arial" panose="020B0604020202020204" pitchFamily="34" charset="0"/>
              </a:rPr>
              <a:t>to training</a:t>
            </a:r>
            <a:r>
              <a:rPr lang="en-US" dirty="0">
                <a:solidFill>
                  <a:schemeClr val="tx1"/>
                </a:solidFill>
                <a:latin typeface="Arial" panose="020B0604020202020204" pitchFamily="34" charset="0"/>
                <a:cs typeface="Arial" panose="020B0604020202020204" pitchFamily="34" charset="0"/>
              </a:rPr>
              <a:t>;</a:t>
            </a:r>
            <a:endParaRPr lang="en-ZA"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b="1" dirty="0" smtClean="0">
                <a:solidFill>
                  <a:schemeClr val="tx1"/>
                </a:solidFill>
                <a:latin typeface="Arial" panose="020B0604020202020204" pitchFamily="34" charset="0"/>
                <a:cs typeface="Arial" panose="020B0604020202020204" pitchFamily="34" charset="0"/>
              </a:rPr>
              <a:t>Unable to retain trained </a:t>
            </a:r>
            <a:r>
              <a:rPr lang="en-US" b="1" dirty="0">
                <a:solidFill>
                  <a:schemeClr val="tx1"/>
                </a:solidFill>
                <a:latin typeface="Arial" panose="020B0604020202020204" pitchFamily="34" charset="0"/>
                <a:cs typeface="Arial" panose="020B0604020202020204" pitchFamily="34" charset="0"/>
              </a:rPr>
              <a:t>and skilled ECD </a:t>
            </a:r>
            <a:r>
              <a:rPr lang="en-US" b="1" dirty="0" smtClean="0">
                <a:solidFill>
                  <a:schemeClr val="tx1"/>
                </a:solidFill>
                <a:latin typeface="Arial" panose="020B0604020202020204" pitchFamily="34" charset="0"/>
                <a:cs typeface="Arial" panose="020B0604020202020204" pitchFamily="34" charset="0"/>
              </a:rPr>
              <a:t>personnel;</a:t>
            </a:r>
            <a:endParaRPr lang="en-ZA" b="1"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b="1" dirty="0" smtClean="0">
                <a:solidFill>
                  <a:schemeClr val="tx1"/>
                </a:solidFill>
                <a:latin typeface="Arial" panose="020B0604020202020204" pitchFamily="34" charset="0"/>
                <a:cs typeface="Arial" panose="020B0604020202020204" pitchFamily="34" charset="0"/>
              </a:rPr>
              <a:t>Inadequate access to financial support </a:t>
            </a:r>
            <a:r>
              <a:rPr lang="en-US" dirty="0" smtClean="0">
                <a:solidFill>
                  <a:schemeClr val="tx1"/>
                </a:solidFill>
                <a:latin typeface="Arial" panose="020B0604020202020204" pitchFamily="34" charset="0"/>
                <a:cs typeface="Arial" panose="020B0604020202020204" pitchFamily="34" charset="0"/>
              </a:rPr>
              <a:t>(e.g. operational subsidies and other grant funding)</a:t>
            </a:r>
            <a:r>
              <a:rPr lang="en-ZA" dirty="0" smtClean="0">
                <a:solidFill>
                  <a:schemeClr val="tx1"/>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r>
              <a:rPr lang="en-US" b="1" dirty="0" smtClean="0">
                <a:solidFill>
                  <a:schemeClr val="tx1"/>
                </a:solidFill>
                <a:latin typeface="Arial" panose="020B0604020202020204" pitchFamily="34" charset="0"/>
                <a:cs typeface="Arial" panose="020B0604020202020204" pitchFamily="34" charset="0"/>
              </a:rPr>
              <a:t>Inadequate access to state nutritional support programmes</a:t>
            </a:r>
            <a:r>
              <a:rPr lang="en-US" dirty="0" smtClean="0">
                <a:solidFill>
                  <a:schemeClr val="tx1"/>
                </a:solidFill>
                <a:latin typeface="Arial" panose="020B0604020202020204" pitchFamily="34" charset="0"/>
                <a:cs typeface="Arial" panose="020B0604020202020204" pitchFamily="34" charset="0"/>
              </a:rPr>
              <a:t>;</a:t>
            </a:r>
            <a:endParaRPr lang="en-ZA" dirty="0" smtClean="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b="1" dirty="0" smtClean="0">
                <a:solidFill>
                  <a:schemeClr val="tx1"/>
                </a:solidFill>
                <a:latin typeface="Arial" panose="020B0604020202020204" pitchFamily="34" charset="0"/>
                <a:cs typeface="Arial" panose="020B0604020202020204" pitchFamily="34" charset="0"/>
              </a:rPr>
              <a:t>Limited or no monitoring and support </a:t>
            </a:r>
            <a:r>
              <a:rPr lang="en-US" dirty="0" smtClean="0">
                <a:solidFill>
                  <a:schemeClr val="tx1"/>
                </a:solidFill>
                <a:latin typeface="Arial" panose="020B0604020202020204" pitchFamily="34" charset="0"/>
                <a:cs typeface="Arial" panose="020B0604020202020204" pitchFamily="34" charset="0"/>
              </a:rPr>
              <a:t>which is key to improving their quality</a:t>
            </a:r>
            <a:r>
              <a:rPr lang="en-US" dirty="0">
                <a:solidFill>
                  <a:schemeClr val="tx1"/>
                </a:solidFill>
                <a:latin typeface="Arial" panose="020B0604020202020204" pitchFamily="34" charset="0"/>
                <a:cs typeface="Arial" panose="020B0604020202020204" pitchFamily="34" charset="0"/>
              </a:rPr>
              <a:t>.</a:t>
            </a:r>
            <a:endParaRPr lang="en-ZA" dirty="0" smtClean="0">
              <a:solidFill>
                <a:schemeClr val="tx1"/>
              </a:solidFill>
              <a:latin typeface="Arial" panose="020B0604020202020204" pitchFamily="34" charset="0"/>
              <a:cs typeface="Arial" panose="020B0604020202020204" pitchFamily="34" charset="0"/>
            </a:endParaRPr>
          </a:p>
        </p:txBody>
      </p:sp>
      <p:sp>
        <p:nvSpPr>
          <p:cNvPr id="17" name="Title 2"/>
          <p:cNvSpPr txBox="1">
            <a:spLocks/>
          </p:cNvSpPr>
          <p:nvPr/>
        </p:nvSpPr>
        <p:spPr>
          <a:xfrm>
            <a:off x="202662" y="46299"/>
            <a:ext cx="8712968" cy="646398"/>
          </a:xfrm>
          <a:prstGeom prst="rect">
            <a:avLst/>
          </a:prstGeom>
          <a:solidFill>
            <a:schemeClr val="bg1">
              <a:alpha val="80000"/>
            </a:schemeClr>
          </a:solidFill>
          <a:effectLst/>
        </p:spPr>
        <p:txBody>
          <a:bodyPr vert="horz" lIns="91440" tIns="45720" rIns="91440" bIns="45720" rtlCol="0" anchor="t" anchorCtr="0">
            <a:noAutofit/>
          </a:bodyPr>
          <a:lstStyle>
            <a:lvl1pPr marL="182880" indent="0" algn="ctr" defTabSz="914400" rtl="0" eaLnBrk="1" latinLnBrk="0" hangingPunct="1">
              <a:spcBef>
                <a:spcPct val="0"/>
              </a:spcBef>
              <a:buClr>
                <a:schemeClr val="accent6">
                  <a:lumMod val="75000"/>
                </a:schemeClr>
              </a:buClr>
              <a:buSzPct val="128000"/>
              <a:buFont typeface="Georgia" pitchFamily="18" charset="0"/>
              <a:buNone/>
              <a:defRPr sz="4000" b="1" i="0" kern="1200">
                <a:solidFill>
                  <a:schemeClr val="tx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800" smtClean="0"/>
              <a:t>Informal ECD centres face significant challenges</a:t>
            </a:r>
            <a:endParaRPr lang="en-ZA" sz="2800" dirty="0"/>
          </a:p>
        </p:txBody>
      </p:sp>
    </p:spTree>
    <p:extLst>
      <p:ext uri="{BB962C8B-B14F-4D97-AF65-F5344CB8AC3E}">
        <p14:creationId xmlns:p14="http://schemas.microsoft.com/office/powerpoint/2010/main" val="7850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79712" y="1196752"/>
            <a:ext cx="5459031" cy="5367501"/>
            <a:chOff x="1979712" y="1052736"/>
            <a:chExt cx="5459031" cy="5367501"/>
          </a:xfrm>
        </p:grpSpPr>
        <p:pic>
          <p:nvPicPr>
            <p:cNvPr id="36868" name="Picture 4" descr="C:\Users\Julian\Desktop\ECD practical research\Base info\4 Informal settlements\Mangaung\ALL PHOTOS\DSC019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4378" y="1052736"/>
              <a:ext cx="3510390" cy="4680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79712" y="5589240"/>
              <a:ext cx="5459031" cy="830997"/>
            </a:xfrm>
            <a:prstGeom prst="rect">
              <a:avLst/>
            </a:prstGeom>
            <a:solidFill>
              <a:schemeClr val="accent6">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2400" dirty="0" smtClean="0"/>
                <a:t>Lack basic services such as</a:t>
              </a:r>
            </a:p>
            <a:p>
              <a:pPr algn="ctr"/>
              <a:r>
                <a:rPr lang="en-ZA" sz="2400" dirty="0" smtClean="0"/>
                <a:t>refuse removal</a:t>
              </a:r>
              <a:endParaRPr lang="en-ZA" sz="2400" dirty="0"/>
            </a:p>
          </p:txBody>
        </p:sp>
      </p:grpSp>
      <p:pic>
        <p:nvPicPr>
          <p:cNvPr id="36866" name="Picture 2" descr="C:\Users\Julian\Desktop\ECD practical research\Base info\4 Informal settlements\Mangaung\ALL PHOTOS\DSC0196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7289" y="0"/>
            <a:ext cx="4690774" cy="351808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C:\Users\Julian\Desktop\ECD practical research\Base info\4 Informal settlements\Mangaung\ALL PHOTOS\creche 1\DSC0194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009" y="1"/>
            <a:ext cx="4668009" cy="3501008"/>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C:\Users\Julian\Desktop\ECD practical research\Base info\4 Informal settlements\Mangaung\ALL PHOTOS\DSC0199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1" y="3501008"/>
            <a:ext cx="460851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C:\Users\Julian\Desktop\ECD practical research\Base info\4 Informal settlements\Mangaung\ALL PHOTOS\creche 2\DSC0195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3501008"/>
            <a:ext cx="4644008" cy="34830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5496" y="1268760"/>
            <a:ext cx="9073778" cy="1569660"/>
          </a:xfrm>
          <a:prstGeom prst="rect">
            <a:avLst/>
          </a:prstGeom>
          <a:solidFill>
            <a:srgbClr val="FFC000">
              <a:alpha val="96000"/>
            </a:srgbClr>
          </a:solidFill>
          <a:ln w="19050">
            <a:solidFill>
              <a:schemeClr val="tx1"/>
            </a:solidFill>
          </a:ln>
        </p:spPr>
        <p:txBody>
          <a:bodyPr wrap="square">
            <a:spAutoFit/>
          </a:bodyPr>
          <a:lstStyle/>
          <a:p>
            <a:pPr marL="45720" algn="just"/>
            <a:r>
              <a:rPr lang="en-US" sz="2400" dirty="0">
                <a:latin typeface="Arial" panose="020B0604020202020204" pitchFamily="34" charset="0"/>
                <a:cs typeface="Arial" panose="020B0604020202020204" pitchFamily="34" charset="0"/>
              </a:rPr>
              <a:t>There is </a:t>
            </a:r>
            <a:r>
              <a:rPr lang="en-US" sz="2400" b="1" dirty="0">
                <a:latin typeface="Arial" panose="020B0604020202020204" pitchFamily="34" charset="0"/>
                <a:cs typeface="Arial" panose="020B0604020202020204" pitchFamily="34" charset="0"/>
              </a:rPr>
              <a:t>effectively</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no relationship between informal ECD centres and government</a:t>
            </a:r>
            <a:r>
              <a:rPr lang="en-US" sz="2400" dirty="0">
                <a:latin typeface="Arial" panose="020B0604020202020204" pitchFamily="34" charset="0"/>
                <a:cs typeface="Arial" panose="020B0604020202020204" pitchFamily="34" charset="0"/>
              </a:rPr>
              <a:t> and no structured programmes to support and assist informal ECD centres which fail to meet minimum </a:t>
            </a:r>
            <a:r>
              <a:rPr lang="en-US" sz="2400" dirty="0" smtClean="0">
                <a:latin typeface="Arial" panose="020B0604020202020204" pitchFamily="34" charset="0"/>
                <a:cs typeface="Arial" panose="020B0604020202020204" pitchFamily="34" charset="0"/>
              </a:rPr>
              <a:t>requirements.</a:t>
            </a:r>
            <a:endParaRPr lang="en-US" sz="2400" dirty="0">
              <a:latin typeface="Arial" panose="020B0604020202020204" pitchFamily="34" charset="0"/>
              <a:cs typeface="Arial" panose="020B0604020202020204" pitchFamily="34" charset="0"/>
            </a:endParaRPr>
          </a:p>
        </p:txBody>
      </p:sp>
      <p:sp>
        <p:nvSpPr>
          <p:cNvPr id="18" name="Title 2"/>
          <p:cNvSpPr>
            <a:spLocks noGrp="1"/>
          </p:cNvSpPr>
          <p:nvPr>
            <p:ph type="ctrTitle"/>
          </p:nvPr>
        </p:nvSpPr>
        <p:spPr>
          <a:xfrm>
            <a:off x="202662" y="46299"/>
            <a:ext cx="8712968" cy="646398"/>
          </a:xfrm>
          <a:solidFill>
            <a:schemeClr val="bg1">
              <a:alpha val="80000"/>
            </a:schemeClr>
          </a:solidFill>
        </p:spPr>
        <p:txBody>
          <a:bodyPr/>
          <a:lstStyle/>
          <a:p>
            <a:r>
              <a:rPr lang="en-ZA" sz="2800" dirty="0" smtClean="0"/>
              <a:t>Informal ECD centres face significant challenges</a:t>
            </a:r>
            <a:endParaRPr lang="en-ZA" sz="2800" dirty="0"/>
          </a:p>
        </p:txBody>
      </p:sp>
      <p:sp>
        <p:nvSpPr>
          <p:cNvPr id="19" name="TextBox 18"/>
          <p:cNvSpPr txBox="1"/>
          <p:nvPr/>
        </p:nvSpPr>
        <p:spPr>
          <a:xfrm>
            <a:off x="35496" y="3068960"/>
            <a:ext cx="9073778" cy="1508105"/>
          </a:xfrm>
          <a:prstGeom prst="rect">
            <a:avLst/>
          </a:prstGeom>
          <a:gradFill flip="none" rotWithShape="1">
            <a:gsLst>
              <a:gs pos="0">
                <a:schemeClr val="accent1">
                  <a:lumMod val="40000"/>
                  <a:lumOff val="60000"/>
                </a:schemeClr>
              </a:gs>
              <a:gs pos="100000">
                <a:schemeClr val="accent1">
                  <a:tint val="23500"/>
                  <a:satMod val="160000"/>
                </a:schemeClr>
              </a:gs>
            </a:gsLst>
            <a:lin ang="16200000" scaled="1"/>
            <a:tileRect/>
          </a:gradFill>
          <a:ln w="28575">
            <a:solidFill>
              <a:schemeClr val="tx1"/>
            </a:solidFill>
          </a:ln>
        </p:spPr>
        <p:txBody>
          <a:bodyPr wrap="square" rtlCol="0">
            <a:spAutoFit/>
          </a:bodyPr>
          <a:lstStyle/>
          <a:p>
            <a:pPr algn="ctr"/>
            <a:r>
              <a:rPr lang="en-ZA" sz="2400" dirty="0" smtClean="0">
                <a:latin typeface="Arial" panose="020B0604020202020204" pitchFamily="34" charset="0"/>
                <a:cs typeface="Arial" panose="020B0604020202020204" pitchFamily="34" charset="0"/>
              </a:rPr>
              <a:t>‘</a:t>
            </a:r>
            <a:r>
              <a:rPr lang="en-ZA" sz="2400" b="1" dirty="0" smtClean="0">
                <a:latin typeface="Arial" panose="020B0604020202020204" pitchFamily="34" charset="0"/>
                <a:cs typeface="Arial" panose="020B0604020202020204" pitchFamily="34" charset="0"/>
              </a:rPr>
              <a:t>The </a:t>
            </a:r>
            <a:r>
              <a:rPr lang="en-ZA" sz="2400" b="1" dirty="0">
                <a:latin typeface="Arial" panose="020B0604020202020204" pitchFamily="34" charset="0"/>
                <a:cs typeface="Arial" panose="020B0604020202020204" pitchFamily="34" charset="0"/>
              </a:rPr>
              <a:t>current system of provision is blind to the majority of young children who </a:t>
            </a:r>
            <a:r>
              <a:rPr lang="en-ZA" sz="2400" b="1" dirty="0" smtClean="0">
                <a:latin typeface="Arial" panose="020B0604020202020204" pitchFamily="34" charset="0"/>
                <a:cs typeface="Arial" panose="020B0604020202020204" pitchFamily="34" charset="0"/>
              </a:rPr>
              <a:t>are </a:t>
            </a:r>
            <a:r>
              <a:rPr lang="en-ZA" sz="2400" b="1" dirty="0">
                <a:latin typeface="Arial" panose="020B0604020202020204" pitchFamily="34" charset="0"/>
                <a:cs typeface="Arial" panose="020B0604020202020204" pitchFamily="34" charset="0"/>
              </a:rPr>
              <a:t>outside the system. </a:t>
            </a:r>
            <a:r>
              <a:rPr lang="en-ZA" sz="2400" dirty="0">
                <a:latin typeface="Arial" panose="020B0604020202020204" pitchFamily="34" charset="0"/>
                <a:cs typeface="Arial" panose="020B0604020202020204" pitchFamily="34" charset="0"/>
              </a:rPr>
              <a:t>It only 'sees' the children </a:t>
            </a:r>
            <a:r>
              <a:rPr lang="en-ZA" sz="2400" dirty="0" smtClean="0">
                <a:latin typeface="Arial" panose="020B0604020202020204" pitchFamily="34" charset="0"/>
                <a:cs typeface="Arial" panose="020B0604020202020204" pitchFamily="34" charset="0"/>
              </a:rPr>
              <a:t>who are in </a:t>
            </a:r>
            <a:r>
              <a:rPr lang="en-ZA" sz="2400" dirty="0">
                <a:latin typeface="Arial" panose="020B0604020202020204" pitchFamily="34" charset="0"/>
                <a:cs typeface="Arial" panose="020B0604020202020204" pitchFamily="34" charset="0"/>
              </a:rPr>
              <a:t>registered ECD </a:t>
            </a:r>
            <a:r>
              <a:rPr lang="en-ZA" sz="2400" dirty="0" smtClean="0">
                <a:latin typeface="Arial" panose="020B0604020202020204" pitchFamily="34" charset="0"/>
                <a:cs typeface="Arial" panose="020B0604020202020204" pitchFamily="34" charset="0"/>
              </a:rPr>
              <a:t>facilities.’</a:t>
            </a:r>
          </a:p>
          <a:p>
            <a:pPr algn="ctr"/>
            <a:r>
              <a:rPr lang="en-ZA" sz="2000" dirty="0" smtClean="0">
                <a:latin typeface="Arial" panose="020B0604020202020204" pitchFamily="34" charset="0"/>
                <a:cs typeface="Arial" panose="020B0604020202020204" pitchFamily="34" charset="0"/>
              </a:rPr>
              <a:t>– David Harrison (2012)</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8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79712" y="1196752"/>
            <a:ext cx="5459031" cy="5367501"/>
            <a:chOff x="1979712" y="1052736"/>
            <a:chExt cx="5459031" cy="5367501"/>
          </a:xfrm>
        </p:grpSpPr>
        <p:pic>
          <p:nvPicPr>
            <p:cNvPr id="36868" name="Picture 4" descr="C:\Users\Julian\Desktop\ECD practical research\Base info\4 Informal settlements\Mangaung\ALL PHOTOS\DSC019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4378" y="1052736"/>
              <a:ext cx="3510390" cy="4680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79712" y="5589240"/>
              <a:ext cx="5459031" cy="830997"/>
            </a:xfrm>
            <a:prstGeom prst="rect">
              <a:avLst/>
            </a:prstGeom>
            <a:solidFill>
              <a:schemeClr val="accent6">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2400" dirty="0" smtClean="0"/>
                <a:t>Lack basic services such as</a:t>
              </a:r>
            </a:p>
            <a:p>
              <a:pPr algn="ctr"/>
              <a:r>
                <a:rPr lang="en-ZA" sz="2400" dirty="0" smtClean="0"/>
                <a:t>refuse removal</a:t>
              </a:r>
              <a:endParaRPr lang="en-ZA" sz="2400" dirty="0"/>
            </a:p>
          </p:txBody>
        </p:sp>
      </p:grpSp>
      <p:pic>
        <p:nvPicPr>
          <p:cNvPr id="36866" name="Picture 2" descr="C:\Users\Julian\Desktop\ECD practical research\Base info\4 Informal settlements\Mangaung\ALL PHOTOS\DSC0196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7289" y="0"/>
            <a:ext cx="4690774" cy="351808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C:\Users\Julian\Desktop\ECD practical research\Base info\4 Informal settlements\Mangaung\ALL PHOTOS\creche 1\DSC0194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009" y="1"/>
            <a:ext cx="4668009" cy="3501008"/>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C:\Users\Julian\Desktop\ECD practical research\Base info\4 Informal settlements\Mangaung\ALL PHOTOS\DSC0199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1" y="3501008"/>
            <a:ext cx="460851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C:\Users\Julian\Desktop\ECD practical research\Base info\4 Informal settlements\Mangaung\ALL PHOTOS\creche 2\DSC0195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3501008"/>
            <a:ext cx="4644008" cy="348300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p:cNvSpPr>
            <a:spLocks noGrp="1"/>
          </p:cNvSpPr>
          <p:nvPr>
            <p:ph type="ctrTitle"/>
          </p:nvPr>
        </p:nvSpPr>
        <p:spPr>
          <a:xfrm>
            <a:off x="202662" y="46299"/>
            <a:ext cx="8712968" cy="646398"/>
          </a:xfrm>
          <a:solidFill>
            <a:schemeClr val="bg1">
              <a:alpha val="80000"/>
            </a:schemeClr>
          </a:solidFill>
        </p:spPr>
        <p:txBody>
          <a:bodyPr/>
          <a:lstStyle/>
          <a:p>
            <a:r>
              <a:rPr lang="en-ZA" sz="2800" dirty="0" smtClean="0"/>
              <a:t>Informal ECD centres face significant challenges</a:t>
            </a:r>
            <a:endParaRPr lang="en-ZA" sz="2800" dirty="0"/>
          </a:p>
        </p:txBody>
      </p:sp>
      <p:sp>
        <p:nvSpPr>
          <p:cNvPr id="19" name="TextBox 18"/>
          <p:cNvSpPr txBox="1"/>
          <p:nvPr/>
        </p:nvSpPr>
        <p:spPr>
          <a:xfrm>
            <a:off x="35496" y="2060848"/>
            <a:ext cx="9073778" cy="1908215"/>
          </a:xfrm>
          <a:prstGeom prst="rect">
            <a:avLst/>
          </a:prstGeom>
          <a:gradFill flip="none" rotWithShape="1">
            <a:gsLst>
              <a:gs pos="0">
                <a:schemeClr val="accent1">
                  <a:lumMod val="40000"/>
                  <a:lumOff val="60000"/>
                </a:schemeClr>
              </a:gs>
              <a:gs pos="100000">
                <a:schemeClr val="accent1">
                  <a:tint val="23500"/>
                  <a:satMod val="160000"/>
                </a:schemeClr>
              </a:gs>
            </a:gsLst>
            <a:lin ang="16200000" scaled="1"/>
            <a:tileRect/>
          </a:gradFill>
          <a:ln w="28575">
            <a:solidFill>
              <a:schemeClr val="tx1"/>
            </a:solidFill>
          </a:ln>
        </p:spPr>
        <p:txBody>
          <a:bodyPr wrap="square" lIns="18000" rIns="18000" rtlCol="0">
            <a:spAutoFit/>
          </a:bodyPr>
          <a:lstStyle/>
          <a:p>
            <a:pPr algn="ctr"/>
            <a:r>
              <a:rPr lang="en-ZA"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Crèches </a:t>
            </a:r>
            <a:r>
              <a:rPr lang="en-US" sz="2400" dirty="0">
                <a:latin typeface="Arial" panose="020B0604020202020204" pitchFamily="34" charset="0"/>
                <a:cs typeface="Arial" panose="020B0604020202020204" pitchFamily="34" charset="0"/>
              </a:rPr>
              <a:t>that cannot meet requirements for DSD registration as ‘Places of Care’ are overlooked by government and in many cases these crèches are the ones that provide a much needed service to the children and communities in which they are situated” </a:t>
            </a:r>
            <a:endParaRPr lang="en-US" sz="2400" dirty="0" smtClean="0">
              <a:latin typeface="Arial" panose="020B0604020202020204" pitchFamily="34" charset="0"/>
              <a:cs typeface="Arial" panose="020B0604020202020204" pitchFamily="34" charset="0"/>
            </a:endParaRPr>
          </a:p>
          <a:p>
            <a:pPr marL="342900" indent="-342900" algn="ctr">
              <a:buFontTx/>
              <a:buChar char="-"/>
            </a:pPr>
            <a:r>
              <a:rPr lang="en-US" sz="2200" dirty="0" err="1" smtClean="0">
                <a:latin typeface="Arial" panose="020B0604020202020204" pitchFamily="34" charset="0"/>
                <a:cs typeface="Arial" panose="020B0604020202020204" pitchFamily="34" charset="0"/>
              </a:rPr>
              <a:t>Ekukhanyeni</a:t>
            </a:r>
            <a:r>
              <a:rPr lang="en-US" sz="2200" dirty="0" smtClean="0">
                <a:latin typeface="Arial" panose="020B0604020202020204" pitchFamily="34" charset="0"/>
                <a:cs typeface="Arial" panose="020B0604020202020204" pitchFamily="34" charset="0"/>
              </a:rPr>
              <a:t> Relief Centre, 2012</a:t>
            </a:r>
          </a:p>
        </p:txBody>
      </p:sp>
    </p:spTree>
    <p:extLst>
      <p:ext uri="{BB962C8B-B14F-4D97-AF65-F5344CB8AC3E}">
        <p14:creationId xmlns:p14="http://schemas.microsoft.com/office/powerpoint/2010/main" val="34851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p:txBody>
          <a:bodyPr/>
          <a:lstStyle/>
          <a:p>
            <a:endParaRPr lang="en-ZA" dirty="0"/>
          </a:p>
        </p:txBody>
      </p:sp>
      <p:pic>
        <p:nvPicPr>
          <p:cNvPr id="37891" name="Picture 3" descr="C:\Users\Julian\Desktop\ECD practical research\Base info\4 Informal settlements\Mangaung\ALL PHOTOS\DSC020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464" y="954440"/>
            <a:ext cx="234653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descr="C:\Users\Julian\Desktop\ECD practical research\Base info\4 Informal settlements\Mangaung\ALL PHOTOS\DSC0202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488558" y="944880"/>
            <a:ext cx="3640192" cy="2606542"/>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C:\Users\Julian\Desktop\ECD practical research\Base info\4 Informal settlements\Mangaung\ALL PHOTOS\DSC02006.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5496" y="3589950"/>
            <a:ext cx="6138724" cy="2215314"/>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C:\Users\Julian\Desktop\DSC02063_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194535" y="944880"/>
            <a:ext cx="2879244" cy="48603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2483768" y="260648"/>
            <a:ext cx="4176464" cy="720080"/>
          </a:xfrm>
          <a:solidFill>
            <a:schemeClr val="accent1">
              <a:lumMod val="40000"/>
              <a:lumOff val="60000"/>
              <a:alpha val="83000"/>
            </a:schemeClr>
          </a:solidFill>
        </p:spPr>
        <p:txBody>
          <a:bodyPr>
            <a:normAutofit/>
          </a:bodyPr>
          <a:lstStyle/>
          <a:p>
            <a:r>
              <a:rPr lang="en-ZA" dirty="0" smtClean="0">
                <a:latin typeface="Arial" panose="020B0604020202020204" pitchFamily="34" charset="0"/>
                <a:cs typeface="Arial" panose="020B0604020202020204" pitchFamily="34" charset="0"/>
              </a:rPr>
              <a:t>The positives</a:t>
            </a:r>
            <a:endParaRPr lang="en-ZA" dirty="0">
              <a:latin typeface="Arial" panose="020B0604020202020204" pitchFamily="34" charset="0"/>
              <a:cs typeface="Arial" panose="020B0604020202020204" pitchFamily="34" charset="0"/>
            </a:endParaRPr>
          </a:p>
        </p:txBody>
      </p:sp>
      <p:sp>
        <p:nvSpPr>
          <p:cNvPr id="2" name="Rectangle 1"/>
          <p:cNvSpPr/>
          <p:nvPr/>
        </p:nvSpPr>
        <p:spPr>
          <a:xfrm>
            <a:off x="34726" y="2413338"/>
            <a:ext cx="9073778" cy="1938992"/>
          </a:xfrm>
          <a:prstGeom prst="rect">
            <a:avLst/>
          </a:prstGeom>
          <a:solidFill>
            <a:srgbClr val="FFC000">
              <a:alpha val="94000"/>
            </a:srgbClr>
          </a:solidFill>
        </p:spPr>
        <p:txBody>
          <a:bodyPr wrap="square">
            <a:spAutoFit/>
          </a:bodyPr>
          <a:lstStyle/>
          <a:p>
            <a:pPr marL="45720" algn="just"/>
            <a:r>
              <a:rPr lang="en-US" sz="2400" b="1" dirty="0">
                <a:latin typeface="Arial" panose="020B0604020202020204" pitchFamily="34" charset="0"/>
                <a:cs typeface="Arial" panose="020B0604020202020204" pitchFamily="34" charset="0"/>
              </a:rPr>
              <a:t>Most informal ECD centres are interested and motivated to make improvements</a:t>
            </a:r>
            <a:r>
              <a:rPr lang="en-US" sz="2400" dirty="0">
                <a:latin typeface="Arial" panose="020B0604020202020204" pitchFamily="34" charset="0"/>
                <a:cs typeface="Arial" panose="020B0604020202020204" pitchFamily="34" charset="0"/>
              </a:rPr>
              <a:t> and improve the care and early childhood </a:t>
            </a:r>
            <a:r>
              <a:rPr lang="en-US" sz="2400" dirty="0" smtClean="0">
                <a:latin typeface="Arial" panose="020B0604020202020204" pitchFamily="34" charset="0"/>
                <a:cs typeface="Arial" panose="020B0604020202020204" pitchFamily="34" charset="0"/>
              </a:rPr>
              <a:t>development programmes which </a:t>
            </a:r>
            <a:r>
              <a:rPr lang="en-US" sz="2400" dirty="0">
                <a:latin typeface="Arial" panose="020B0604020202020204" pitchFamily="34" charset="0"/>
                <a:cs typeface="Arial" panose="020B0604020202020204" pitchFamily="34" charset="0"/>
              </a:rPr>
              <a:t>they provide </a:t>
            </a:r>
            <a:r>
              <a:rPr lang="en-US" sz="2400" b="1" dirty="0">
                <a:latin typeface="Arial" panose="020B0604020202020204" pitchFamily="34" charset="0"/>
                <a:cs typeface="Arial" panose="020B0604020202020204" pitchFamily="34" charset="0"/>
              </a:rPr>
              <a:t>but lack the necessary capacity, information, relationships and </a:t>
            </a:r>
            <a:r>
              <a:rPr lang="en-US" sz="2400" b="1" dirty="0" smtClean="0">
                <a:latin typeface="Arial" panose="020B0604020202020204" pitchFamily="34" charset="0"/>
                <a:cs typeface="Arial" panose="020B0604020202020204" pitchFamily="34" charset="0"/>
              </a:rPr>
              <a:t>resources. </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83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23" y="260648"/>
            <a:ext cx="8800255" cy="720080"/>
          </a:xfrm>
        </p:spPr>
        <p:txBody>
          <a:bodyPr/>
          <a:lstStyle/>
          <a:p>
            <a:r>
              <a:rPr lang="en-ZA" sz="2800" dirty="0" smtClean="0"/>
              <a:t>ECD is an increasing priority for government</a:t>
            </a:r>
            <a:endParaRPr lang="en-ZA" sz="2800" dirty="0"/>
          </a:p>
        </p:txBody>
      </p:sp>
      <p:sp>
        <p:nvSpPr>
          <p:cNvPr id="3" name="Content Placeholder 2"/>
          <p:cNvSpPr>
            <a:spLocks noGrp="1"/>
          </p:cNvSpPr>
          <p:nvPr>
            <p:ph sz="quarter" idx="13"/>
          </p:nvPr>
        </p:nvSpPr>
        <p:spPr>
          <a:xfrm>
            <a:off x="170775" y="4971216"/>
            <a:ext cx="8782703" cy="618024"/>
          </a:xfrm>
        </p:spPr>
        <p:txBody>
          <a:bodyPr>
            <a:normAutofit/>
          </a:bodyPr>
          <a:lstStyle/>
          <a:p>
            <a:pPr marL="45720" indent="0">
              <a:buNone/>
            </a:pPr>
            <a:r>
              <a:rPr lang="en-ZA" sz="1400" dirty="0" smtClean="0"/>
              <a:t>(Source of graphs </a:t>
            </a:r>
            <a:r>
              <a:rPr lang="en-ZA" sz="1400" dirty="0"/>
              <a:t>Berry, L., Biersteker, L., Dawes, A., Lake, L. &amp; Smith, C. (eds.). 2013</a:t>
            </a:r>
            <a:r>
              <a:rPr lang="en-ZA" sz="1400" i="1" dirty="0"/>
              <a:t>. South African </a:t>
            </a:r>
            <a:r>
              <a:rPr lang="en-ZA" sz="1400" i="1" dirty="0" smtClean="0"/>
              <a:t>Child Gauge </a:t>
            </a:r>
            <a:r>
              <a:rPr lang="en-ZA" sz="1400" i="1" dirty="0"/>
              <a:t>2013</a:t>
            </a:r>
            <a:r>
              <a:rPr lang="en-ZA" sz="1400" dirty="0"/>
              <a:t>. Children’s Institute, University of Cape Town</a:t>
            </a:r>
            <a:r>
              <a:rPr lang="en-ZA" sz="1400" dirty="0" smtClean="0"/>
              <a:t>. Pages 66 &amp; 72.)</a:t>
            </a:r>
            <a:endParaRPr lang="en-ZA" sz="1400" dirty="0"/>
          </a:p>
        </p:txBody>
      </p:sp>
      <p:pic>
        <p:nvPicPr>
          <p:cNvPr id="3891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3224" y="2060848"/>
            <a:ext cx="4608512" cy="289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03264" y="2117616"/>
            <a:ext cx="415021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107504" y="764704"/>
            <a:ext cx="8640960" cy="1080120"/>
          </a:xfrm>
          <a:prstGeom prst="rect">
            <a:avLst/>
          </a:prstGeom>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ZA" dirty="0" smtClean="0"/>
              <a:t>DSD subsidies for ECD centres has increased from less that R335 million in 2003/2004 to more than a billion rand in 2011/2012   </a:t>
            </a:r>
            <a:r>
              <a:rPr lang="en-ZA" sz="2000" dirty="0" smtClean="0"/>
              <a:t>(Giese </a:t>
            </a:r>
            <a:r>
              <a:rPr lang="en-ZA" sz="2000" i="1" dirty="0" smtClean="0"/>
              <a:t>et al</a:t>
            </a:r>
            <a:r>
              <a:rPr lang="en-ZA" sz="2000" dirty="0" smtClean="0"/>
              <a:t>, 2011).</a:t>
            </a:r>
            <a:endParaRPr lang="en-ZA" sz="2000" dirty="0"/>
          </a:p>
        </p:txBody>
      </p:sp>
      <p:sp>
        <p:nvSpPr>
          <p:cNvPr id="4" name="Rectangle 3"/>
          <p:cNvSpPr/>
          <p:nvPr/>
        </p:nvSpPr>
        <p:spPr>
          <a:xfrm>
            <a:off x="7164288" y="2708920"/>
            <a:ext cx="321600" cy="1512168"/>
          </a:xfrm>
          <a:prstGeom prst="rect">
            <a:avLst/>
          </a:prstGeom>
          <a:solidFill>
            <a:srgbClr val="FFFF00">
              <a:alpha val="25000"/>
            </a:srgb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53224" y="1844824"/>
            <a:ext cx="4608512" cy="307777"/>
          </a:xfrm>
          <a:prstGeom prst="rect">
            <a:avLst/>
          </a:prstGeom>
          <a:solidFill>
            <a:schemeClr val="bg1"/>
          </a:solidFill>
        </p:spPr>
        <p:txBody>
          <a:bodyPr wrap="square" rtlCol="0">
            <a:spAutoFit/>
          </a:bodyPr>
          <a:lstStyle/>
          <a:p>
            <a:pPr algn="ctr"/>
            <a:r>
              <a:rPr lang="en-ZA" sz="1400" dirty="0" smtClean="0">
                <a:latin typeface="Arial" panose="020B0604020202020204" pitchFamily="34" charset="0"/>
                <a:cs typeface="Arial" panose="020B0604020202020204" pitchFamily="34" charset="0"/>
              </a:rPr>
              <a:t>Grade R Enrolment</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7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23" y="260648"/>
            <a:ext cx="8800255" cy="720080"/>
          </a:xfrm>
        </p:spPr>
        <p:txBody>
          <a:bodyPr/>
          <a:lstStyle/>
          <a:p>
            <a:r>
              <a:rPr lang="en-ZA" sz="2800" dirty="0" smtClean="0">
                <a:solidFill>
                  <a:schemeClr val="bg1">
                    <a:lumMod val="65000"/>
                  </a:schemeClr>
                </a:solidFill>
              </a:rPr>
              <a:t>ECD is an increasing priority for government</a:t>
            </a:r>
            <a:endParaRPr lang="en-ZA" sz="2800" dirty="0">
              <a:solidFill>
                <a:schemeClr val="bg1">
                  <a:lumMod val="65000"/>
                </a:schemeClr>
              </a:solidFill>
            </a:endParaRPr>
          </a:p>
        </p:txBody>
      </p:sp>
      <p:sp>
        <p:nvSpPr>
          <p:cNvPr id="3" name="Content Placeholder 2"/>
          <p:cNvSpPr>
            <a:spLocks noGrp="1"/>
          </p:cNvSpPr>
          <p:nvPr>
            <p:ph sz="quarter" idx="13"/>
          </p:nvPr>
        </p:nvSpPr>
        <p:spPr>
          <a:xfrm>
            <a:off x="170775" y="4971216"/>
            <a:ext cx="8782703" cy="618024"/>
          </a:xfrm>
        </p:spPr>
        <p:txBody>
          <a:bodyPr>
            <a:normAutofit/>
          </a:bodyPr>
          <a:lstStyle/>
          <a:p>
            <a:pPr marL="45720" indent="0">
              <a:buNone/>
            </a:pPr>
            <a:r>
              <a:rPr lang="en-ZA" sz="1400" dirty="0" smtClean="0">
                <a:solidFill>
                  <a:schemeClr val="bg1">
                    <a:lumMod val="65000"/>
                  </a:schemeClr>
                </a:solidFill>
              </a:rPr>
              <a:t>(Source of graphs </a:t>
            </a:r>
            <a:r>
              <a:rPr lang="en-ZA" sz="1400" dirty="0">
                <a:solidFill>
                  <a:schemeClr val="bg1">
                    <a:lumMod val="65000"/>
                  </a:schemeClr>
                </a:solidFill>
              </a:rPr>
              <a:t>Berry, L., Biersteker, L., Dawes, A., Lake, L. &amp; Smith, C. (eds.). 2013</a:t>
            </a:r>
            <a:r>
              <a:rPr lang="en-ZA" sz="1400" i="1" dirty="0">
                <a:solidFill>
                  <a:schemeClr val="bg1">
                    <a:lumMod val="65000"/>
                  </a:schemeClr>
                </a:solidFill>
              </a:rPr>
              <a:t>. South African </a:t>
            </a:r>
            <a:r>
              <a:rPr lang="en-ZA" sz="1400" i="1" dirty="0" smtClean="0">
                <a:solidFill>
                  <a:schemeClr val="bg1">
                    <a:lumMod val="65000"/>
                  </a:schemeClr>
                </a:solidFill>
              </a:rPr>
              <a:t>Child Gauge </a:t>
            </a:r>
            <a:r>
              <a:rPr lang="en-ZA" sz="1400" i="1" dirty="0">
                <a:solidFill>
                  <a:schemeClr val="bg1">
                    <a:lumMod val="65000"/>
                  </a:schemeClr>
                </a:solidFill>
              </a:rPr>
              <a:t>2013</a:t>
            </a:r>
            <a:r>
              <a:rPr lang="en-ZA" sz="1400" dirty="0">
                <a:solidFill>
                  <a:schemeClr val="bg1">
                    <a:lumMod val="65000"/>
                  </a:schemeClr>
                </a:solidFill>
              </a:rPr>
              <a:t>. Children’s Institute, University of Cape Town</a:t>
            </a:r>
            <a:r>
              <a:rPr lang="en-ZA" sz="1400" dirty="0" smtClean="0">
                <a:solidFill>
                  <a:schemeClr val="bg1">
                    <a:lumMod val="65000"/>
                  </a:schemeClr>
                </a:solidFill>
              </a:rPr>
              <a:t>. Pages 66 &amp; 72.)</a:t>
            </a:r>
            <a:endParaRPr lang="en-ZA" sz="1400" dirty="0">
              <a:solidFill>
                <a:schemeClr val="bg1">
                  <a:lumMod val="65000"/>
                </a:schemeClr>
              </a:solidFill>
            </a:endParaRPr>
          </a:p>
        </p:txBody>
      </p:sp>
      <p:pic>
        <p:nvPicPr>
          <p:cNvPr id="3891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3224" y="2060848"/>
            <a:ext cx="4608512" cy="289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03264" y="2117616"/>
            <a:ext cx="415021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107504" y="764704"/>
            <a:ext cx="8640960" cy="864096"/>
          </a:xfrm>
          <a:prstGeom prst="rect">
            <a:avLst/>
          </a:prstGeom>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ZA" dirty="0">
                <a:solidFill>
                  <a:schemeClr val="bg1">
                    <a:lumMod val="65000"/>
                  </a:schemeClr>
                </a:solidFill>
              </a:rPr>
              <a:t>DSD subsidies for ECD centres </a:t>
            </a:r>
            <a:r>
              <a:rPr lang="en-ZA" dirty="0" smtClean="0">
                <a:solidFill>
                  <a:schemeClr val="bg1">
                    <a:lumMod val="65000"/>
                  </a:schemeClr>
                </a:solidFill>
              </a:rPr>
              <a:t>which has increased from less that R335 million in 2003/2004 to more than a billion rand in 2011/2012.</a:t>
            </a:r>
            <a:endParaRPr lang="en-ZA" dirty="0">
              <a:solidFill>
                <a:schemeClr val="bg1">
                  <a:lumMod val="65000"/>
                </a:schemeClr>
              </a:solidFill>
            </a:endParaRPr>
          </a:p>
        </p:txBody>
      </p:sp>
      <p:sp>
        <p:nvSpPr>
          <p:cNvPr id="4" name="Rectangle 3"/>
          <p:cNvSpPr/>
          <p:nvPr/>
        </p:nvSpPr>
        <p:spPr>
          <a:xfrm>
            <a:off x="7164288" y="2708920"/>
            <a:ext cx="321600" cy="1512168"/>
          </a:xfrm>
          <a:prstGeom prst="rect">
            <a:avLst/>
          </a:prstGeom>
          <a:solidFill>
            <a:srgbClr val="FFFF00">
              <a:alpha val="25000"/>
            </a:srgb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53224" y="1844824"/>
            <a:ext cx="4608512" cy="307777"/>
          </a:xfrm>
          <a:prstGeom prst="rect">
            <a:avLst/>
          </a:prstGeom>
          <a:solidFill>
            <a:schemeClr val="bg1"/>
          </a:solidFill>
        </p:spPr>
        <p:txBody>
          <a:bodyPr wrap="square" rtlCol="0">
            <a:spAutoFit/>
          </a:bodyPr>
          <a:lstStyle/>
          <a:p>
            <a:pPr algn="ctr"/>
            <a:r>
              <a:rPr lang="en-ZA" sz="1400" dirty="0" smtClean="0">
                <a:solidFill>
                  <a:schemeClr val="bg1">
                    <a:lumMod val="65000"/>
                  </a:schemeClr>
                </a:solidFill>
                <a:latin typeface="Arial" panose="020B0604020202020204" pitchFamily="34" charset="0"/>
                <a:cs typeface="Arial" panose="020B0604020202020204" pitchFamily="34" charset="0"/>
              </a:rPr>
              <a:t>Grade R Enrolment</a:t>
            </a:r>
            <a:endParaRPr lang="en-ZA" sz="1400" dirty="0">
              <a:solidFill>
                <a:schemeClr val="bg1">
                  <a:lumMod val="65000"/>
                </a:schemeClr>
              </a:solidFill>
              <a:latin typeface="Arial" panose="020B0604020202020204" pitchFamily="34" charset="0"/>
              <a:cs typeface="Arial" panose="020B0604020202020204" pitchFamily="34" charset="0"/>
            </a:endParaRPr>
          </a:p>
        </p:txBody>
      </p:sp>
      <p:sp>
        <p:nvSpPr>
          <p:cNvPr id="9" name="TextBox 8"/>
          <p:cNvSpPr txBox="1"/>
          <p:nvPr/>
        </p:nvSpPr>
        <p:spPr>
          <a:xfrm>
            <a:off x="35496" y="2060848"/>
            <a:ext cx="9073778" cy="2677656"/>
          </a:xfrm>
          <a:prstGeom prst="rect">
            <a:avLst/>
          </a:prstGeom>
          <a:gradFill flip="none" rotWithShape="1">
            <a:gsLst>
              <a:gs pos="0">
                <a:schemeClr val="accent1">
                  <a:lumMod val="40000"/>
                  <a:lumOff val="60000"/>
                </a:schemeClr>
              </a:gs>
              <a:gs pos="100000">
                <a:schemeClr val="accent1">
                  <a:tint val="23500"/>
                  <a:satMod val="160000"/>
                </a:schemeClr>
              </a:gs>
            </a:gsLst>
            <a:lin ang="16200000" scaled="1"/>
            <a:tileRect/>
          </a:gradFill>
          <a:ln w="28575">
            <a:solidFill>
              <a:schemeClr val="tx1"/>
            </a:solidFill>
          </a:ln>
        </p:spPr>
        <p:txBody>
          <a:bodyPr wrap="square" rtlCol="0">
            <a:spAutoFit/>
          </a:bodyPr>
          <a:lstStyle/>
          <a:p>
            <a:pPr algn="ct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The platform for successful education needs to be built bottom up</a:t>
            </a:r>
            <a:r>
              <a:rPr lang="en-US" sz="2400" b="1" dirty="0">
                <a:latin typeface="Arial" panose="020B0604020202020204" pitchFamily="34" charset="0"/>
                <a:cs typeface="Arial" panose="020B0604020202020204" pitchFamily="34" charset="0"/>
              </a:rPr>
              <a:t>. To use an analogy, you can’t build a tower from children’s building blocks by starting in the middle.  The building blocks need to be stacked up from the floor. Yet, for most children, we start trying to lay down the building blocks from the middle – when they enter Grade </a:t>
            </a:r>
            <a:r>
              <a:rPr lang="en-US" sz="2400" b="1" dirty="0" smtClean="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  </a:t>
            </a:r>
          </a:p>
          <a:p>
            <a:pPr algn="ctr"/>
            <a:r>
              <a:rPr lang="en-US" sz="2200" dirty="0" smtClean="0">
                <a:latin typeface="Arial" panose="020B0604020202020204" pitchFamily="34" charset="0"/>
                <a:cs typeface="Arial" panose="020B0604020202020204" pitchFamily="34" charset="0"/>
              </a:rPr>
              <a:t>- David Harrison</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210128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w8PEA8NDw8NDQ8NDg4NDQ8NDQ8NDw0QFREWFhQRFBQYHCggGBslHBQUITEhJSkrLi4vGB8zODMsNygtLisBCgoKDg0OGhAQGiwkHCQsLCwsLDAsLCwsLCwsLCwsLCwsLCwsLCwsLCwsLCwsLC4sLCwsLCwsLCwsLCwsLCwsLP/AABEIAOEA4QMBEQACEQEDEQH/xAAbAAEAAwEBAQEAAAAAAAAAAAAAAQMFAgQGB//EADcQAAIBAwEFBgQFAgcAAAAAAAABAgMEEQUSITFBUQYTYXGBkRQiQqEjUmJysTLBFjNEktHw8f/EABkBAQADAQEAAAAAAAAAAAAAAAABAgMEBf/EADURAQACAgECBAQEBAUFAAAAAAABAgMRBBIxBRMhQSJRYXEykbHwgcHR8RRCUqHhFSMkM2L/2gAMAwEAAhEDEQA/AP3EAAAAAAAAAAAAAAAAAAAAAAAAAAAAAAAAAAAAAAAAAAAAAAAAAAAAAAAAAAAAAAAAAAAAAAAAAAZtS+kpSSw0nhZR5luXeLTrWm0Y40mOovnFejLRzp94R5SyOox5qS9maRzae8Sjy5WRvYPnjzRrHKxz7q9ErY1ovhKPujSMtJ7SjUu0y8TtCSQAAAAAAAAAAAAAAAAAAAAAAAAOZywm+iyVtOomSGG3/wAnhb26kAMAAJARk1wbXkItMdhZG4mvqfvk0jPkj3R0wsjfTXNPzRpHLywr5cLI6hLnFemUaRzbe8QjylkdRXOLXk0zSOdX3hXypWRvqfVrzTNY5mOUeXKyNzB/UvfBrGfHPaUdMrFJPg0/IvFontKunRYAAAAAAAAAAAAAAAAHnvZYhLx3HPyraxytSPVkHjugJEgCAAMAAwAAYAgkMASn/wBW4bHca0lwlL3ZeMlo7TKOmFkbyouefNGkcnJHujohYr+XNJ/Y1jm394hXy4WR1Fc4v0ZpHOj3hHlrY38PFehrHMx+6vlysjdQf1L13GkcjHPaUdMrIzT4NPyaZpFontKuk5LCQAAAAAAAPDqct0V1eTg51vSIa4o9ds485qASAAAAAAAAAACQAAAAAABADIHaqyXCTXqWjJeO0ydMNijnZjne8LJ7OPfTG3NPdYaIAAAAAAy9RnmeOiPJ5lt5NfJvjj0eU5VwgABIAAABACQAEAAJBAGAAgCQDAAEsvAiNzolupHvR6OVJIAAAACGBjXDzJvxPCy26rzLprGoVlEgAgCQANkASAEgQAAkkQQAAkAAAAAAsto5nHzRphjeSPui3ZtHtuYAAAAADirLEW+iZnlt00mUx3YrZ4TpQAAEgAAMCQIAAAAEgABIAAAABgCAPRYRzNeCbOniRvIpk/C1j1mAAAAAAHnvpYg/HccvLtrHr5r4+7JZ5DcJFF5eU6EHUqzVOK5v+ElxKzaIjctsODJmt0443KrTtTo3KcqM1PZeJLDi4+ae8VtFuy/I4uXBOsldfv6PYS5gkAJAAQAIEkjidWMcbTjHaezHaaW0+i8RuIWrS1t6jenQVAAACQBIMCAPbpsd8n4Y+528KPimWeXs0T0mIAAAAAHh1KW6K82edzrfhhri+bPPPauaklFOT3KKcm+iSzkStWJmYiGBojV9J31WGYRk6dpTn8yiovfU8ZN+2CkRudy9bmf+HWOPjn11u0/P6faFOlTVTU7qpSS7qFGNKco7ozqZj03Z3P2K19bS05UTj8Px0yfim0zG+8R6vpsrhnf05mrxNe6SUAAAAAAAPlasfjdQ2Gs0LFZfSVTd/fP+0xn47/SHu1n/AAfB6o/Hk/T+36vqjZ4SAJJAAQBI5p1YzW1GUZRecOLTTx4kRMT2WtW1Z1aNS6JVaOmr5W+rPR4UfDMscnd7TuZgAAAAAZd9PMn4bjx+VbqyS6KRqHlOdZ8922vHC2dKH+ZcyVGGN7af9WPsvUzvPpp6/g2CL8jrt+Gvr/T9/RlWFa6rQhptGCsVQpQjXlUf4jg9zcFjnv8AfiV9bejvzU4+G08vJPmTaZ6ddt/Vq3M4adSp21tB1K9ZtU48ZTk+NSXh/wCEzPTGo7uHHW/Py2zZp1SveflHyj+bBvrZwnTpRrVLnU5zi5TjOWxR5uO7cZzHtHd6uHL10te1YrgiJ9Nes/V9Dr2vfCVLWD2XGrtfEbm3GK2VtR9W93M0vbUw8fg+HxyseS0d410/7+n6PPV7b2qjtRjXnLLWwoJPC+rOcYHmQ2r4FyOrVpiI+e23p1/C4pRrwyozTfzYTjjimXi2428zkce+DLOO3eP3DNqdqrZVO7XeTipRhOtCKdKDfDLyV82NuyvhHImnVOonv0z3lsVq8IJTnOMYtpJykkm3wWS+4ju86mO956axMz/TutJUee/uVSpVKr4U6cp+y3EWnUTLbBinLkrjj3mIYHZecKFpK6ryUO/qSqSlLnvaXrue7xMseor1S9XxOLZ+TGHFG+mNRH6/yb1hfUq8O8pTVSOcZXJ9GuTNYtE9nlZ+Pkw26ckal6CWKQAEEjy6rd9xQq1uGxBtfu4L7tFbTqNuji4fOzVx/Of9vd4Ox9s6dpTznNRyq7/1cPss+pTDHwuvxfJF+VbXtqPybRq8xq2EcQXjl/c9biRrGwv3ek6VAAAAAc1JYTfQpe2qzKYjcseby2+p4dp3O3S4aIGPfaQ613b3Lmu7t4y/DfOe/DX29jOa7tt6GDmxi42TFEfFb3+n7/U1KxqO6tbqks9250q+9J91L6t/HDyLRO4lPH5FI42XDknv6x94fMXiqyvLqpK6o2kovuvxMqapYWHT80uXUznvO509vF5deLjrXFN47+nbf1/5bfZiFnShUnQdSews1bipCUVPm9ltcN3AvTp9nmeJ25WS9a5dRvtWJ3r7vk9RuHXnVvqqeztujZ02m4zks4yukVhvq2kZ736y93BjjBWvGp8t2n9+8+30eurYyoUKdtGKd5fNOpu+anSb3U88svGfJidxqPeWNc9c2a2aZ/7WPt9Z+f117PXrl5ToqlpneOlRpwi7mqlJynzcI4W9t/yTaYj4fZz8LDfLNuZ07vM/DHtH1n7fv1TaWk7/ALqnTp/DafQkmvzVmuv5m+vLJMRNvsjLmpweq17dWe0fl/SP10t7YV5V6tLTqCTcWqlXfiMfl3Zb5KLy/NE5Pinphn4TSuHHblZff0j+3zmfSGZpGs30VWhRkrinTzN1aqcoU4x5ptrCaXDyKxNo7O3lcLh2ms5I6bT7R6TMz9v1aOr6469hSclGE7mo4SUc42YP5pLw4bvEXvujk4nArh5torO4rG/z7QqdanUh8TWS+Ftl3NlRf+oqKONprnv4kenee0Nei9L+Vj/9lvW8/wCmN+38ml2Rpq1tJV6zVNVZuq9rC+XCUd3jh/Yvj+Gu5cPitp5PKjHijeo1/X8k1dVr3EZVKclZWkd7uKizUqfsQm829e0FOJhwTFLx5mSf8sdo+8p7NX82ripUqznawa7qtcYjL9W/oMdu/wAkeJcekTStKxGSe8R2/u0a/aG0hNU5VouTaT2VKcY56ySwi85axOtuOnhvJvXrinp+U/k1MmjgfMdrZuvUoafB76k1Uq4+mKzjPu36IwyzvVYe74VWMNL8q/tGo+/79H00IqKUVuUUkl0SWEbRGniWtNpmZdIlVs2yxGK8EezgjVI+zmt3WmyAAAAAeW9qYWOpx8u+q6a4o9ds48zTRDISggQSPPdWFCq06tKlUa4OcIyf3KzWJ7w2xcjNijVLzH2mVypxS2Uko4xspJLHTBOmc2mZ3M+qhadQUYU+6p7FKSnTjsJqEvzJdSOmOzWeTmm026p3PpP1UPSYfFfGNtyVLulBpYT/ADJ9cbvUjp+Lqa/4y0cb/DxHpve/5M/VdDqSryuKPw7dSMYzjcUlUSlHhKOeDx/BW1J3uHXxefSuGMWXq1Ezqazrv7Sv03Sa0J97XuqlWSWIQhmFKCf6efsuArSd7mWfI5mK1ejFjiI95n1mf4+zM/wzXVK4fexdxcTw6jzvo5y455Z3e2CPLnU/N2/9Uwzkxx0z0Vjt/wDXz19P+XtraC42Ts6EoxlJx7yclhVN6228eXssFpp8OoctPEIty/PyxMxHaPl6en7/AIvBr3ZmpOlbU6DjJW9OUGpPYcm8PaXm0yl8c6jTr4XitKZMl8v+ad+nr/B1pfZR/JK7kqippKFBb4RXRvn5IVxf6leV4vHrXjxrfe3vP2V9so1p17a3pxU4yi5xg3sxnJN5Xokt3iMvraIX8InHTDky3nU71M95iP7u7fRZ1ZQnf14bnijawnGMFjhFJP7JepPR6/HKt+fXHWY4lJ+tvf8Af3ebtXeupOGmW6UVtQhNRWFnlBY5LKbIyW/yw28MwdFJ5mafnMfb3n+Ps+m0/SKFCGxCnT3pKUpRUpT/AHNmtaREaeJn5ubNbqtafpG/SHvLuRjaVo8qdxcXVWUZzqyap4z8sH16PCS9DKtNWm0vS5XNrfBTDSNRHf6y2TR5rqPImPWSW3Bbj3axqHNLosgAAAIYGVdVdqb6JYPJ5F+qzprGqqjmAJQyBAAAAAgAACQIAIwEmAh5NS0ylcRUasW9l5jKMnCUX4NFbVi3d08blZOPO8c9/wAvyeSz7O21GaqKM6k474yqzc3F+C4FYx1idujN4nny16JnUfKI0qsez8ad1Vu5S23OUpUo4a2Nri31fFCuPVtrZvEZvxq4KxrURv66bRo81ha92khatU4pVar/AKo5woLjvfiZ3ydPp7vU4Phl+THXadV/X7f1aunXir0qddJxVSO1h8Vyx9i9bbjbh5GGcOW2OZ3Me70ksFtusyivFGmKN3j7ot2bKPccyQAAABVcT2YtmWW2qrUjcshPn1eTyLzuXTZJRUAgJCBBIMARoAAACCQIAAAAgAAAyb3s7bVqvf1IycnjaSniMsdUUtjrady9DD4lnw4/LpMa9vT1hqU4KKUYpRUUkktySXIvrXZwzabTue6SVXpsFma8Ms6OLG8kK3/C1z13OAAAADO1Or9Jw8m/s6MVXkR58rT3SEBAgAEgAABAAAAAgAAAECCRJAgkCAAEj2aZH5m+iOzhR8UyzydmmemxAAACutPCKXtqE1jcsapPakzzMk7l1x6Qk51EgAAEBIAIBgQAAgCQAEAAABoAAIAmBAADR0tbpPxSPR4Uekyyyd3uO5kAAIbIkZ1/X5HLls3pV4KX9jhs1t2WmaiQBAMnQggAASBCAkGgwQAEASBAAAgAACAAADV05fIvFtnq8ONY2GSfV6jqUAAHmuKuEZXsvWGNcVcs47y6Kw7ocM9TmtKLLCqAgAAAABBAAAkAAQAwAIACMEgQAAAwIAAbNpHEI/tR7PHjWOv2c9u642VAAGNeVjkvLesM5yOazWIX0q6SS3rBhKJrK6M0+DRVWY06AEgBOBocsjQDQEAACQAAAgAAAMCAJwQGAIAYHcblNYSXRJHu1jUac0uiyAAB81cNtnDZ1Qo2TKYXcswtC0SmLMbVWeiFRpFdzCJrEro1CfM+as4/k7U0Wi8KTSYdIvHqqjBIESBAABoQBJGhAAJABAgkAJAgAwO6KzKK8UXxxu8QiezZR7bmSAAAZUrU5po36lcrQpNExZVKzM5xrRZy7VmU41os57hmU41uodNmc41osSRnNExLjLRnNZjsn0lCuJLx8x5l4VnHWXcbtc015by8ciPeFZxT7LY1ovhJeu40jJSfdnNLR7OyyoSkACQIgQAAACACUACAJF9mvnj6v7G/GjeSFL9mseuwAAADnZI0nZsIjpNue7RHQnqQ6KKzjg65cO3RScS3WrdsjOcK3mOJWpnOBaMiidoZTgXi6idmzKcC0XUStGZTglbrUytmY2wLdapxlHg2vJlPLtHZO4l2rmouefNE9eSFeisrI6h+aPsyY5Ex3hWcXylbG+pvm15o0jkUlWcdl0Jp8Gn5PJrFonspMTHd1gkAIAEANAAwAwQPVYR+fyTOrhx8e1Lz6NI9RiAAAAAAAAAII0GCOkRskdEJ2hwKzjg3Ll0kV8uFuuXErdMrOGE+YqlZIznjwtGRTU09MztxoWjK81TSzG3FXjK8s9LZhbiLxkeaenyW/Bz24crxkcqNaPByXm8keXlr2mT4Zdxvaq4qMvNNfwPMyx3jas46z2WR1JfVCS8nktHI1+KEeVPtK6F9Tf1Y/cmi8Z8c+6s47QujUi+Ek/Jo1i1Z7SpqYdk6EEaEoke3Tlvk/BI7eHHrLLI9x3swAAAAAAAAAAAAAAAAAjBGg2SOkcuBWaQnbl0l0KzjhPVLh28ei9is4oW65VSsoPl9ik8eJT5kqZ6XB8vsZTxKyvGV556MuRlbhQtGZRPRXyMZ4HyW85x8DWjwlL3ZT/C5a9plPXSUrvo8VtehHRmhGqy9lrTlPitk3x4rW7s7TENC0ouCecb3yPQ4+KccTtja23oOhUAAAAAAAAAAAAAAAAAAAAAAAAGCNCMDQYGhGyV6YNjgh0QnckYpCKxCNui4AAAAAAAAAAAAAAAAAAAAAAAAAAAAAAAAAAAAAAAAAAAAAAAAAAAAAAAAAAAAAAAAAAAAAAA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4" descr="data:image/jpeg;base64,/9j/4AAQSkZJRgABAQAAAQABAAD/2wCEAAkGBw8PEA8NDw8NDQ8NDg4NDQ8NDQ8NDw0QFREWFhQRFBQYHCggGBslHBQUITEhJSkrLi4vGB8zODMsNygtLisBCgoKDg0OGhAQGiwkHCQsLCwsLDAsLCwsLCwsLCwsLCwsLCwsLCwsLCwsLCwsLC4sLCwsLCwsLCwsLCwsLCwsLP/AABEIAOEA4QMBEQACEQEDEQH/xAAbAAEAAwEBAQEAAAAAAAAAAAAAAQMFAgQGB//EADcQAAIBAwEFBgQFAgcAAAAAAAABAgMEEQUSITFBUQYTYXGBkRQiQqEjUmJysTLBFjNEktHw8f/EABkBAQADAQEAAAAAAAAAAAAAAAABAgMEBf/EADURAQACAgECBAQEBAUFAAAAAAABAgMRBBIxBRMhQSJRYXEykbHwgcHR8RRCUqHhFSMkM2L/2gAMAwEAAhEDEQA/AP3EAAAAAAAAAAAAAAAAAAAAAAAAAAAAAAAAAAAAAAAAAAAAAAAAAAAAAAAAAAAAAAAAAAAAAAAAAAZtS+kpSSw0nhZR5luXeLTrWm0Y40mOovnFejLRzp94R5SyOox5qS9maRzae8Sjy5WRvYPnjzRrHKxz7q9ErY1ovhKPujSMtJ7SjUu0y8TtCSQAAAAAAAAAAAAAAAAAAAAAAAAOZywm+iyVtOomSGG3/wAnhb26kAMAAJARk1wbXkItMdhZG4mvqfvk0jPkj3R0wsjfTXNPzRpHLywr5cLI6hLnFemUaRzbe8QjylkdRXOLXk0zSOdX3hXypWRvqfVrzTNY5mOUeXKyNzB/UvfBrGfHPaUdMrFJPg0/IvFontKunRYAAAAAAAAAAAAAAAAHnvZYhLx3HPyraxytSPVkHjugJEgCAAMAAwAAYAgkMASn/wBW4bHca0lwlL3ZeMlo7TKOmFkbyouefNGkcnJHujohYr+XNJ/Y1jm394hXy4WR1Fc4v0ZpHOj3hHlrY38PFehrHMx+6vlysjdQf1L13GkcjHPaUdMrIzT4NPyaZpFontKuk5LCQAAAAAAAPDqct0V1eTg51vSIa4o9ds485qASAAAAAAAAAACQAAAAAABADIHaqyXCTXqWjJeO0ydMNijnZjne8LJ7OPfTG3NPdYaIAAAAAAy9RnmeOiPJ5lt5NfJvjj0eU5VwgABIAAABACQAEAAJBAGAAgCQDAAEsvAiNzolupHvR6OVJIAAAACGBjXDzJvxPCy26rzLprGoVlEgAgCQANkASAEgQAAkkQQAAkAAAAAAsto5nHzRphjeSPui3ZtHtuYAAAAADirLEW+iZnlt00mUx3YrZ4TpQAAEgAAMCQIAAAAEgABIAAAABgCAPRYRzNeCbOniRvIpk/C1j1mAAAAAAHnvpYg/HccvLtrHr5r4+7JZ5DcJFF5eU6EHUqzVOK5v+ElxKzaIjctsODJmt0443KrTtTo3KcqM1PZeJLDi4+ae8VtFuy/I4uXBOsldfv6PYS5gkAJAAQAIEkjidWMcbTjHaezHaaW0+i8RuIWrS1t6jenQVAAACQBIMCAPbpsd8n4Y+528KPimWeXs0T0mIAAAAAHh1KW6K82edzrfhhri+bPPPauaklFOT3KKcm+iSzkStWJmYiGBojV9J31WGYRk6dpTn8yiovfU8ZN+2CkRudy9bmf+HWOPjn11u0/P6faFOlTVTU7qpSS7qFGNKco7ozqZj03Z3P2K19bS05UTj8Px0yfim0zG+8R6vpsrhnf05mrxNe6SUAAAAAAAPlasfjdQ2Gs0LFZfSVTd/fP+0xn47/SHu1n/AAfB6o/Hk/T+36vqjZ4SAJJAAQBI5p1YzW1GUZRecOLTTx4kRMT2WtW1Z1aNS6JVaOmr5W+rPR4UfDMscnd7TuZgAAAAAZd9PMn4bjx+VbqyS6KRqHlOdZ8922vHC2dKH+ZcyVGGN7af9WPsvUzvPpp6/g2CL8jrt+Gvr/T9/RlWFa6rQhptGCsVQpQjXlUf4jg9zcFjnv8AfiV9bejvzU4+G08vJPmTaZ6ddt/Vq3M4adSp21tB1K9ZtU48ZTk+NSXh/wCEzPTGo7uHHW/Py2zZp1SveflHyj+bBvrZwnTpRrVLnU5zi5TjOWxR5uO7cZzHtHd6uHL10te1YrgiJ9Nes/V9Dr2vfCVLWD2XGrtfEbm3GK2VtR9W93M0vbUw8fg+HxyseS0d410/7+n6PPV7b2qjtRjXnLLWwoJPC+rOcYHmQ2r4FyOrVpiI+e23p1/C4pRrwyozTfzYTjjimXi2428zkce+DLOO3eP3DNqdqrZVO7XeTipRhOtCKdKDfDLyV82NuyvhHImnVOonv0z3lsVq8IJTnOMYtpJykkm3wWS+4ju86mO956axMz/TutJUee/uVSpVKr4U6cp+y3EWnUTLbBinLkrjj3mIYHZecKFpK6ryUO/qSqSlLnvaXrue7xMseor1S9XxOLZ+TGHFG+mNRH6/yb1hfUq8O8pTVSOcZXJ9GuTNYtE9nlZ+Pkw26ckal6CWKQAEEjy6rd9xQq1uGxBtfu4L7tFbTqNuji4fOzVx/Of9vd4Ox9s6dpTznNRyq7/1cPss+pTDHwuvxfJF+VbXtqPybRq8xq2EcQXjl/c9biRrGwv3ek6VAAAAAc1JYTfQpe2qzKYjcseby2+p4dp3O3S4aIGPfaQ613b3Lmu7t4y/DfOe/DX29jOa7tt6GDmxi42TFEfFb3+n7/U1KxqO6tbqks9250q+9J91L6t/HDyLRO4lPH5FI42XDknv6x94fMXiqyvLqpK6o2kovuvxMqapYWHT80uXUznvO509vF5deLjrXFN47+nbf1/5bfZiFnShUnQdSews1bipCUVPm9ltcN3AvTp9nmeJ25WS9a5dRvtWJ3r7vk9RuHXnVvqqeztujZ02m4zks4yukVhvq2kZ736y93BjjBWvGp8t2n9+8+30eurYyoUKdtGKd5fNOpu+anSb3U88svGfJidxqPeWNc9c2a2aZ/7WPt9Z+f117PXrl5ToqlpneOlRpwi7mqlJynzcI4W9t/yTaYj4fZz8LDfLNuZ07vM/DHtH1n7fv1TaWk7/ALqnTp/DafQkmvzVmuv5m+vLJMRNvsjLmpweq17dWe0fl/SP10t7YV5V6tLTqCTcWqlXfiMfl3Zb5KLy/NE5Pinphn4TSuHHblZff0j+3zmfSGZpGs30VWhRkrinTzN1aqcoU4x5ptrCaXDyKxNo7O3lcLh2ms5I6bT7R6TMz9v1aOr6469hSclGE7mo4SUc42YP5pLw4bvEXvujk4nArh5torO4rG/z7QqdanUh8TWS+Ftl3NlRf+oqKONprnv4kenee0Nei9L+Vj/9lvW8/wCmN+38ml2Rpq1tJV6zVNVZuq9rC+XCUd3jh/Yvj+Gu5cPitp5PKjHijeo1/X8k1dVr3EZVKclZWkd7uKizUqfsQm829e0FOJhwTFLx5mSf8sdo+8p7NX82ripUqznawa7qtcYjL9W/oMdu/wAkeJcekTStKxGSe8R2/u0a/aG0hNU5VouTaT2VKcY56ySwi85axOtuOnhvJvXrinp+U/k1MmjgfMdrZuvUoafB76k1Uq4+mKzjPu36IwyzvVYe74VWMNL8q/tGo+/79H00IqKUVuUUkl0SWEbRGniWtNpmZdIlVs2yxGK8EezgjVI+zmt3WmyAAAAAeW9qYWOpx8u+q6a4o9ds48zTRDISggQSPPdWFCq06tKlUa4OcIyf3KzWJ7w2xcjNijVLzH2mVypxS2Uko4xspJLHTBOmc2mZ3M+qhadQUYU+6p7FKSnTjsJqEvzJdSOmOzWeTmm026p3PpP1UPSYfFfGNtyVLulBpYT/ADJ9cbvUjp+Lqa/4y0cb/DxHpve/5M/VdDqSryuKPw7dSMYzjcUlUSlHhKOeDx/BW1J3uHXxefSuGMWXq1Ezqazrv7Sv03Sa0J97XuqlWSWIQhmFKCf6efsuArSd7mWfI5mK1ejFjiI95n1mf4+zM/wzXVK4fexdxcTw6jzvo5y455Z3e2CPLnU/N2/9Uwzkxx0z0Vjt/wDXz19P+XtraC42Ts6EoxlJx7yclhVN6228eXssFpp8OoctPEIty/PyxMxHaPl6en7/AIvBr3ZmpOlbU6DjJW9OUGpPYcm8PaXm0yl8c6jTr4XitKZMl8v+ad+nr/B1pfZR/JK7kqippKFBb4RXRvn5IVxf6leV4vHrXjxrfe3vP2V9so1p17a3pxU4yi5xg3sxnJN5Xokt3iMvraIX8InHTDky3nU71M95iP7u7fRZ1ZQnf14bnijawnGMFjhFJP7JepPR6/HKt+fXHWY4lJ+tvf8Af3ebtXeupOGmW6UVtQhNRWFnlBY5LKbIyW/yw28MwdFJ5mafnMfb3n+Ps+m0/SKFCGxCnT3pKUpRUpT/AHNmtaREaeJn5ubNbqtafpG/SHvLuRjaVo8qdxcXVWUZzqyap4z8sH16PCS9DKtNWm0vS5XNrfBTDSNRHf6y2TR5rqPImPWSW3Bbj3axqHNLosgAAAIYGVdVdqb6JYPJ5F+qzprGqqjmAJQyBAAAAAgAACQIAIwEmAh5NS0ylcRUasW9l5jKMnCUX4NFbVi3d08blZOPO8c9/wAvyeSz7O21GaqKM6k474yqzc3F+C4FYx1idujN4nny16JnUfKI0qsez8ad1Vu5S23OUpUo4a2Nri31fFCuPVtrZvEZvxq4KxrURv66bRo81ha92khatU4pVar/AKo5woLjvfiZ3ydPp7vU4Phl+THXadV/X7f1aunXir0qddJxVSO1h8Vyx9i9bbjbh5GGcOW2OZ3Me70ksFtusyivFGmKN3j7ot2bKPccyQAAABVcT2YtmWW2qrUjcshPn1eTyLzuXTZJRUAgJCBBIMARoAAACCQIAAAAgAAAyb3s7bVqvf1IycnjaSniMsdUUtjrady9DD4lnw4/LpMa9vT1hqU4KKUYpRUUkktySXIvrXZwzabTue6SVXpsFma8Ms6OLG8kK3/C1z13OAAAADO1Or9Jw8m/s6MVXkR58rT3SEBAgAEgAABAAAAAgAAAECCRJAgkCAAEj2aZH5m+iOzhR8UyzydmmemxAAACutPCKXtqE1jcsapPakzzMk7l1x6Qk51EgAAEBIAIBgQAAgCQAEAAABoAAIAmBAADR0tbpPxSPR4Uekyyyd3uO5kAAIbIkZ1/X5HLls3pV4KX9jhs1t2WmaiQBAMnQggAASBCAkGgwQAEASBAAAgAACAAADV05fIvFtnq8ONY2GSfV6jqUAAHmuKuEZXsvWGNcVcs47y6Kw7ocM9TmtKLLCqAgAAAABBAAAkAAQAwAIACMEgQAAAwIAAbNpHEI/tR7PHjWOv2c9u642VAAGNeVjkvLesM5yOazWIX0q6SS3rBhKJrK6M0+DRVWY06AEgBOBocsjQDQEAACQAAAgAAAMCAJwQGAIAYHcblNYSXRJHu1jUac0uiyAAB81cNtnDZ1Qo2TKYXcswtC0SmLMbVWeiFRpFdzCJrEro1CfM+as4/k7U0Wi8KTSYdIvHqqjBIESBAABoQBJGhAAJABAgkAJAgAwO6KzKK8UXxxu8QiezZR7bmSAAAZUrU5po36lcrQpNExZVKzM5xrRZy7VmU41os57hmU41uodNmc41osSRnNExLjLRnNZjsn0lCuJLx8x5l4VnHWXcbtc015by8ciPeFZxT7LY1ovhJeu40jJSfdnNLR7OyyoSkACQIgQAAACACUACAJF9mvnj6v7G/GjeSFL9mseuwAAADnZI0nZsIjpNue7RHQnqQ6KKzjg65cO3RScS3WrdsjOcK3mOJWpnOBaMiidoZTgXi6idmzKcC0XUStGZTglbrUytmY2wLdapxlHg2vJlPLtHZO4l2rmouefNE9eSFeisrI6h+aPsyY5Ex3hWcXylbG+pvm15o0jkUlWcdl0Jp8Gn5PJrFonspMTHd1gkAIAEANAAwAwQPVYR+fyTOrhx8e1Lz6NI9RiAAAAAAAAAII0GCOkRskdEJ2hwKzjg3Ll0kV8uFuuXErdMrOGE+YqlZIznjwtGRTU09MztxoWjK81TSzG3FXjK8s9LZhbiLxkeaenyW/Bz24crxkcqNaPByXm8keXlr2mT4Zdxvaq4qMvNNfwPMyx3jas46z2WR1JfVCS8nktHI1+KEeVPtK6F9Tf1Y/cmi8Z8c+6s47QujUi+Ek/Jo1i1Z7SpqYdk6EEaEoke3Tlvk/BI7eHHrLLI9x3swAAAAAAAAAAAAAAAAAjBGg2SOkcuBWaQnbl0l0KzjhPVLh28ei9is4oW65VSsoPl9ik8eJT5kqZ6XB8vsZTxKyvGV556MuRlbhQtGZRPRXyMZ4HyW85x8DWjwlL3ZT/C5a9plPXSUrvo8VtehHRmhGqy9lrTlPitk3x4rW7s7TENC0ouCecb3yPQ4+KccTtja23oOhUAAAAAAAAAAAAAAAAAAAAAAAAGCNCMDQYGhGyV6YNjgh0QnckYpCKxCNui4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6" descr="data:image/jpeg;base64,/9j/4AAQSkZJRgABAQAAAQABAAD/2wCEAAkGBw8PEA8NDw8NDQ8NDg4NDQ8NDQ8NDw0QFREWFhQRFBQYHCggGBslHBQUITEhJSkrLi4vGB8zODMsNygtLisBCgoKDg0OGhAQGiwkHCQsLCwsLDAsLCwsLCwsLCwsLCwsLCwsLCwsLCwsLCwsLC4sLCwsLCwsLCwsLCwsLCwsLP/AABEIAOEA4QMBEQACEQEDEQH/xAAbAAEAAwEBAQEAAAAAAAAAAAAAAQMFAgQGB//EADcQAAIBAwEFBgQFAgcAAAAAAAABAgMEEQUSITFBUQYTYXGBkRQiQqEjUmJysTLBFjNEktHw8f/EABkBAQADAQEAAAAAAAAAAAAAAAABAgMEBf/EADURAQACAgECBAQEBAUFAAAAAAABAgMRBBIxBRMhQSJRYXEykbHwgcHR8RRCUqHhFSMkM2L/2gAMAwEAAhEDEQA/AP3EAAAAAAAAAAAAAAAAAAAAAAAAAAAAAAAAAAAAAAAAAAAAAAAAAAAAAAAAAAAAAAAAAAAAAAAAAAZtS+kpSSw0nhZR5luXeLTrWm0Y40mOovnFejLRzp94R5SyOox5qS9maRzae8Sjy5WRvYPnjzRrHKxz7q9ErY1ovhKPujSMtJ7SjUu0y8TtCSQAAAAAAAAAAAAAAAAAAAAAAAAOZywm+iyVtOomSGG3/wAnhb26kAMAAJARk1wbXkItMdhZG4mvqfvk0jPkj3R0wsjfTXNPzRpHLywr5cLI6hLnFemUaRzbe8QjylkdRXOLXk0zSOdX3hXypWRvqfVrzTNY5mOUeXKyNzB/UvfBrGfHPaUdMrFJPg0/IvFontKunRYAAAAAAAAAAAAAAAAHnvZYhLx3HPyraxytSPVkHjugJEgCAAMAAwAAYAgkMASn/wBW4bHca0lwlL3ZeMlo7TKOmFkbyouefNGkcnJHujohYr+XNJ/Y1jm394hXy4WR1Fc4v0ZpHOj3hHlrY38PFehrHMx+6vlysjdQf1L13GkcjHPaUdMrIzT4NPyaZpFontKuk5LCQAAAAAAAPDqct0V1eTg51vSIa4o9ds485qASAAAAAAAAAACQAAAAAABADIHaqyXCTXqWjJeO0ydMNijnZjne8LJ7OPfTG3NPdYaIAAAAAAy9RnmeOiPJ5lt5NfJvjj0eU5VwgABIAAABACQAEAAJBAGAAgCQDAAEsvAiNzolupHvR6OVJIAAAACGBjXDzJvxPCy26rzLprGoVlEgAgCQANkASAEgQAAkkQQAAkAAAAAAsto5nHzRphjeSPui3ZtHtuYAAAAADirLEW+iZnlt00mUx3YrZ4TpQAAEgAAMCQIAAAAEgABIAAAABgCAPRYRzNeCbOniRvIpk/C1j1mAAAAAAHnvpYg/HccvLtrHr5r4+7JZ5DcJFF5eU6EHUqzVOK5v+ElxKzaIjctsODJmt0443KrTtTo3KcqM1PZeJLDi4+ae8VtFuy/I4uXBOsldfv6PYS5gkAJAAQAIEkjidWMcbTjHaezHaaW0+i8RuIWrS1t6jenQVAAACQBIMCAPbpsd8n4Y+528KPimWeXs0T0mIAAAAAHh1KW6K82edzrfhhri+bPPPauaklFOT3KKcm+iSzkStWJmYiGBojV9J31WGYRk6dpTn8yiovfU8ZN+2CkRudy9bmf+HWOPjn11u0/P6faFOlTVTU7qpSS7qFGNKco7ozqZj03Z3P2K19bS05UTj8Px0yfim0zG+8R6vpsrhnf05mrxNe6SUAAAAAAAPlasfjdQ2Gs0LFZfSVTd/fP+0xn47/SHu1n/AAfB6o/Hk/T+36vqjZ4SAJJAAQBI5p1YzW1GUZRecOLTTx4kRMT2WtW1Z1aNS6JVaOmr5W+rPR4UfDMscnd7TuZgAAAAAZd9PMn4bjx+VbqyS6KRqHlOdZ8922vHC2dKH+ZcyVGGN7af9WPsvUzvPpp6/g2CL8jrt+Gvr/T9/RlWFa6rQhptGCsVQpQjXlUf4jg9zcFjnv8AfiV9bejvzU4+G08vJPmTaZ6ddt/Vq3M4adSp21tB1K9ZtU48ZTk+NSXh/wCEzPTGo7uHHW/Py2zZp1SveflHyj+bBvrZwnTpRrVLnU5zi5TjOWxR5uO7cZzHtHd6uHL10te1YrgiJ9Nes/V9Dr2vfCVLWD2XGrtfEbm3GK2VtR9W93M0vbUw8fg+HxyseS0d410/7+n6PPV7b2qjtRjXnLLWwoJPC+rOcYHmQ2r4FyOrVpiI+e23p1/C4pRrwyozTfzYTjjimXi2428zkce+DLOO3eP3DNqdqrZVO7XeTipRhOtCKdKDfDLyV82NuyvhHImnVOonv0z3lsVq8IJTnOMYtpJykkm3wWS+4ju86mO956axMz/TutJUee/uVSpVKr4U6cp+y3EWnUTLbBinLkrjj3mIYHZecKFpK6ryUO/qSqSlLnvaXrue7xMseor1S9XxOLZ+TGHFG+mNRH6/yb1hfUq8O8pTVSOcZXJ9GuTNYtE9nlZ+Pkw26ckal6CWKQAEEjy6rd9xQq1uGxBtfu4L7tFbTqNuji4fOzVx/Of9vd4Ox9s6dpTznNRyq7/1cPss+pTDHwuvxfJF+VbXtqPybRq8xq2EcQXjl/c9biRrGwv3ek6VAAAAAc1JYTfQpe2qzKYjcseby2+p4dp3O3S4aIGPfaQ613b3Lmu7t4y/DfOe/DX29jOa7tt6GDmxi42TFEfFb3+n7/U1KxqO6tbqks9250q+9J91L6t/HDyLRO4lPH5FI42XDknv6x94fMXiqyvLqpK6o2kovuvxMqapYWHT80uXUznvO509vF5deLjrXFN47+nbf1/5bfZiFnShUnQdSews1bipCUVPm9ltcN3AvTp9nmeJ25WS9a5dRvtWJ3r7vk9RuHXnVvqqeztujZ02m4zks4yukVhvq2kZ736y93BjjBWvGp8t2n9+8+30eurYyoUKdtGKd5fNOpu+anSb3U88svGfJidxqPeWNc9c2a2aZ/7WPt9Z+f117PXrl5ToqlpneOlRpwi7mqlJynzcI4W9t/yTaYj4fZz8LDfLNuZ07vM/DHtH1n7fv1TaWk7/ALqnTp/DafQkmvzVmuv5m+vLJMRNvsjLmpweq17dWe0fl/SP10t7YV5V6tLTqCTcWqlXfiMfl3Zb5KLy/NE5Pinphn4TSuHHblZff0j+3zmfSGZpGs30VWhRkrinTzN1aqcoU4x5ptrCaXDyKxNo7O3lcLh2ms5I6bT7R6TMz9v1aOr6469hSclGE7mo4SUc42YP5pLw4bvEXvujk4nArh5torO4rG/z7QqdanUh8TWS+Ftl3NlRf+oqKONprnv4kenee0Nei9L+Vj/9lvW8/wCmN+38ml2Rpq1tJV6zVNVZuq9rC+XCUd3jh/Yvj+Gu5cPitp5PKjHijeo1/X8k1dVr3EZVKclZWkd7uKizUqfsQm829e0FOJhwTFLx5mSf8sdo+8p7NX82ripUqznawa7qtcYjL9W/oMdu/wAkeJcekTStKxGSe8R2/u0a/aG0hNU5VouTaT2VKcY56ySwi85axOtuOnhvJvXrinp+U/k1MmjgfMdrZuvUoafB76k1Uq4+mKzjPu36IwyzvVYe74VWMNL8q/tGo+/79H00IqKUVuUUkl0SWEbRGniWtNpmZdIlVs2yxGK8EezgjVI+zmt3WmyAAAAAeW9qYWOpx8u+q6a4o9ds48zTRDISggQSPPdWFCq06tKlUa4OcIyf3KzWJ7w2xcjNijVLzH2mVypxS2Uko4xspJLHTBOmc2mZ3M+qhadQUYU+6p7FKSnTjsJqEvzJdSOmOzWeTmm026p3PpP1UPSYfFfGNtyVLulBpYT/ADJ9cbvUjp+Lqa/4y0cb/DxHpve/5M/VdDqSryuKPw7dSMYzjcUlUSlHhKOeDx/BW1J3uHXxefSuGMWXq1Ezqazrv7Sv03Sa0J97XuqlWSWIQhmFKCf6efsuArSd7mWfI5mK1ejFjiI95n1mf4+zM/wzXVK4fexdxcTw6jzvo5y455Z3e2CPLnU/N2/9Uwzkxx0z0Vjt/wDXz19P+XtraC42Ts6EoxlJx7yclhVN6228eXssFpp8OoctPEIty/PyxMxHaPl6en7/AIvBr3ZmpOlbU6DjJW9OUGpPYcm8PaXm0yl8c6jTr4XitKZMl8v+ad+nr/B1pfZR/JK7kqippKFBb4RXRvn5IVxf6leV4vHrXjxrfe3vP2V9so1p17a3pxU4yi5xg3sxnJN5Xokt3iMvraIX8InHTDky3nU71M95iP7u7fRZ1ZQnf14bnijawnGMFjhFJP7JepPR6/HKt+fXHWY4lJ+tvf8Af3ebtXeupOGmW6UVtQhNRWFnlBY5LKbIyW/yw28MwdFJ5mafnMfb3n+Ps+m0/SKFCGxCnT3pKUpRUpT/AHNmtaREaeJn5ubNbqtafpG/SHvLuRjaVo8qdxcXVWUZzqyap4z8sH16PCS9DKtNWm0vS5XNrfBTDSNRHf6y2TR5rqPImPWSW3Bbj3axqHNLosgAAAIYGVdVdqb6JYPJ5F+qzprGqqjmAJQyBAAAAAgAACQIAIwEmAh5NS0ylcRUasW9l5jKMnCUX4NFbVi3d08blZOPO8c9/wAvyeSz7O21GaqKM6k474yqzc3F+C4FYx1idujN4nny16JnUfKI0qsez8ad1Vu5S23OUpUo4a2Nri31fFCuPVtrZvEZvxq4KxrURv66bRo81ha92khatU4pVar/AKo5woLjvfiZ3ydPp7vU4Phl+THXadV/X7f1aunXir0qddJxVSO1h8Vyx9i9bbjbh5GGcOW2OZ3Me70ksFtusyivFGmKN3j7ot2bKPccyQAAABVcT2YtmWW2qrUjcshPn1eTyLzuXTZJRUAgJCBBIMARoAAACCQIAAAAgAAAyb3s7bVqvf1IycnjaSniMsdUUtjrady9DD4lnw4/LpMa9vT1hqU4KKUYpRUUkktySXIvrXZwzabTue6SVXpsFma8Ms6OLG8kK3/C1z13OAAAADO1Or9Jw8m/s6MVXkR58rT3SEBAgAEgAABAAAAAgAAAECCRJAgkCAAEj2aZH5m+iOzhR8UyzydmmemxAAACutPCKXtqE1jcsapPakzzMk7l1x6Qk51EgAAEBIAIBgQAAgCQAEAAABoAAIAmBAADR0tbpPxSPR4Uekyyyd3uO5kAAIbIkZ1/X5HLls3pV4KX9jhs1t2WmaiQBAMnQggAASBCAkGgwQAEASBAAAgAACAAADV05fIvFtnq8ONY2GSfV6jqUAAHmuKuEZXsvWGNcVcs47y6Kw7ocM9TmtKLLCqAgAAAABBAAAkAAQAwAIACMEgQAAAwIAAbNpHEI/tR7PHjWOv2c9u642VAAGNeVjkvLesM5yOazWIX0q6SS3rBhKJrK6M0+DRVWY06AEgBOBocsjQDQEAACQAAAgAAAMCAJwQGAIAYHcblNYSXRJHu1jUac0uiyAAB81cNtnDZ1Qo2TKYXcswtC0SmLMbVWeiFRpFdzCJrEro1CfM+as4/k7U0Wi8KTSYdIvHqqjBIESBAABoQBJGhAAJABAgkAJAgAwO6KzKK8UXxxu8QiezZR7bmSAAAZUrU5po36lcrQpNExZVKzM5xrRZy7VmU41os57hmU41uodNmc41osSRnNExLjLRnNZjsn0lCuJLx8x5l4VnHWXcbtc015by8ciPeFZxT7LY1ovhJeu40jJSfdnNLR7OyyoSkACQIgQAAACACUACAJF9mvnj6v7G/GjeSFL9mseuwAAADnZI0nZsIjpNue7RHQnqQ6KKzjg65cO3RScS3WrdsjOcK3mOJWpnOBaMiidoZTgXi6idmzKcC0XUStGZTglbrUytmY2wLdapxlHg2vJlPLtHZO4l2rmouefNE9eSFeisrI6h+aPsyY5Ex3hWcXylbG+pvm15o0jkUlWcdl0Jp8Gn5PJrFonspMTHd1gkAIAEANAAwAwQPVYR+fyTOrhx8e1Lz6NI9RiAAAAAAAAAII0GCOkRskdEJ2hwKzjg3Ll0kV8uFuuXErdMrOGE+YqlZIznjwtGRTU09MztxoWjK81TSzG3FXjK8s9LZhbiLxkeaenyW/Bz24crxkcqNaPByXm8keXlr2mT4Zdxvaq4qMvNNfwPMyx3jas46z2WR1JfVCS8nktHI1+KEeVPtK6F9Tf1Y/cmi8Z8c+6s47QujUi+Ek/Jo1i1Z7SpqYdk6EEaEoke3Tlvk/BI7eHHrLLI9x3swAAAAAAAAAAAAAAAAAjBGg2SOkcuBWaQnbl0l0KzjhPVLh28ei9is4oW65VSsoPl9ik8eJT5kqZ6XB8vsZTxKyvGV556MuRlbhQtGZRPRXyMZ4HyW85x8DWjwlL3ZT/C5a9plPXSUrvo8VtehHRmhGqy9lrTlPitk3x4rW7s7TENC0ouCecb3yPQ4+KccTtja23oOhUAAAAAAAAAAAAAAAAAAAAAAAAGCNCMDQYGhGyV6YNjgh0QnckYpCKxCNui4AAAAAAAAAAAAAAAAAAAAAAAAAAAAAAAAAAAAAAAAAAAAAAAAAAAAAAAAAAAAAAAAAAAAAAA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Rectangle 6"/>
          <p:cNvSpPr/>
          <p:nvPr/>
        </p:nvSpPr>
        <p:spPr>
          <a:xfrm>
            <a:off x="35109" y="1299532"/>
            <a:ext cx="9073778" cy="3754874"/>
          </a:xfrm>
          <a:prstGeom prst="rect">
            <a:avLst/>
          </a:prstGeom>
          <a:solidFill>
            <a:srgbClr val="FFC000">
              <a:alpha val="95000"/>
            </a:srgbClr>
          </a:solidFill>
        </p:spPr>
        <p:txBody>
          <a:bodyPr wrap="square">
            <a:spAutoFit/>
          </a:bodyPr>
          <a:lstStyle/>
          <a:p>
            <a:pPr marL="502920" indent="-457200" algn="just">
              <a:buFont typeface="+mj-lt"/>
              <a:buAutoNum type="arabicPeriod"/>
            </a:pPr>
            <a:r>
              <a:rPr lang="en-US" sz="2400" b="1" dirty="0" smtClean="0">
                <a:latin typeface="Arial" panose="020B0604020202020204" pitchFamily="34" charset="0"/>
                <a:cs typeface="Arial" panose="020B0604020202020204" pitchFamily="34" charset="0"/>
              </a:rPr>
              <a:t>Informal </a:t>
            </a:r>
            <a:r>
              <a:rPr lang="en-US" sz="2400" b="1" dirty="0">
                <a:latin typeface="Arial" panose="020B0604020202020204" pitchFamily="34" charset="0"/>
                <a:cs typeface="Arial" panose="020B0604020202020204" pitchFamily="34" charset="0"/>
              </a:rPr>
              <a:t>ECD is an extremely important issue</a:t>
            </a:r>
            <a:r>
              <a:rPr lang="en-US" sz="2400" dirty="0">
                <a:latin typeface="Arial" panose="020B0604020202020204" pitchFamily="34" charset="0"/>
                <a:cs typeface="Arial" panose="020B0604020202020204" pitchFamily="34" charset="0"/>
              </a:rPr>
              <a:t> and addressing it is central to </a:t>
            </a:r>
            <a:r>
              <a:rPr lang="en-US" sz="2400" dirty="0" smtClean="0">
                <a:latin typeface="Arial" panose="020B0604020202020204" pitchFamily="34" charset="0"/>
                <a:cs typeface="Arial" panose="020B0604020202020204" pitchFamily="34" charset="0"/>
              </a:rPr>
              <a:t>SA overcoming </a:t>
            </a:r>
            <a:r>
              <a:rPr lang="en-US" sz="2400" dirty="0">
                <a:latin typeface="Arial" panose="020B0604020202020204" pitchFamily="34" charset="0"/>
                <a:cs typeface="Arial" panose="020B0604020202020204" pitchFamily="34" charset="0"/>
              </a:rPr>
              <a:t>broader developmental </a:t>
            </a:r>
            <a:r>
              <a:rPr lang="en-US" sz="2400" dirty="0" smtClean="0">
                <a:latin typeface="Arial" panose="020B0604020202020204" pitchFamily="34" charset="0"/>
                <a:cs typeface="Arial" panose="020B0604020202020204" pitchFamily="34" charset="0"/>
              </a:rPr>
              <a:t>challenges, </a:t>
            </a:r>
            <a:endParaRPr lang="en-US" sz="2400" b="1" dirty="0" smtClean="0">
              <a:latin typeface="Arial" panose="020B0604020202020204" pitchFamily="34" charset="0"/>
              <a:cs typeface="Arial" panose="020B0604020202020204" pitchFamily="34" charset="0"/>
            </a:endParaRPr>
          </a:p>
          <a:p>
            <a:pPr marL="502920" indent="-457200" algn="just">
              <a:buFont typeface="+mj-lt"/>
              <a:buAutoNum type="arabicPeriod"/>
            </a:pPr>
            <a:r>
              <a:rPr lang="en-US" sz="2400" b="1" dirty="0" smtClean="0">
                <a:latin typeface="Arial" panose="020B0604020202020204" pitchFamily="34" charset="0"/>
                <a:cs typeface="Arial" panose="020B0604020202020204" pitchFamily="34" charset="0"/>
              </a:rPr>
              <a:t>and</a:t>
            </a:r>
            <a:r>
              <a:rPr lang="en-US" sz="2400"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there is no other readily available alternative </a:t>
            </a:r>
            <a:r>
              <a:rPr lang="en-US" sz="2200" dirty="0">
                <a:latin typeface="Arial" panose="020B0604020202020204" pitchFamily="34" charset="0"/>
                <a:cs typeface="Arial" panose="020B0604020202020204" pitchFamily="34" charset="0"/>
              </a:rPr>
              <a:t>(at least in the short to medium term</a:t>
            </a:r>
            <a:r>
              <a:rPr lang="en-US" sz="2200" dirty="0" smtClean="0">
                <a:latin typeface="Arial" panose="020B0604020202020204" pitchFamily="34" charset="0"/>
                <a:cs typeface="Arial" panose="020B0604020202020204" pitchFamily="34" charset="0"/>
              </a:rPr>
              <a:t>).</a:t>
            </a:r>
            <a:endParaRPr lang="en-US" sz="2200" i="1" dirty="0" smtClean="0">
              <a:latin typeface="Arial" panose="020B0604020202020204" pitchFamily="34" charset="0"/>
              <a:cs typeface="Arial" panose="020B0604020202020204" pitchFamily="34" charset="0"/>
            </a:endParaRPr>
          </a:p>
          <a:p>
            <a:pPr marL="502920" indent="-457200" algn="just">
              <a:buFont typeface="+mj-lt"/>
              <a:buAutoNum type="arabicPeriod"/>
            </a:pPr>
            <a:r>
              <a:rPr lang="en-US" altLang="en-US" sz="2400" b="1" dirty="0">
                <a:latin typeface="Arial" panose="020B0604020202020204" pitchFamily="34" charset="0"/>
                <a:cs typeface="Arial" panose="020B0604020202020204" pitchFamily="34" charset="0"/>
              </a:rPr>
              <a:t>The state should adopt a new </a:t>
            </a:r>
            <a:r>
              <a:rPr lang="en-US" altLang="en-US" sz="2400" b="1" dirty="0" smtClean="0">
                <a:latin typeface="Arial" panose="020B0604020202020204" pitchFamily="34" charset="0"/>
                <a:cs typeface="Arial" panose="020B0604020202020204" pitchFamily="34" charset="0"/>
              </a:rPr>
              <a:t>approach </a:t>
            </a:r>
            <a:r>
              <a:rPr lang="en-US" altLang="en-US" sz="2400" dirty="0" smtClean="0">
                <a:latin typeface="Arial" panose="020B0604020202020204" pitchFamily="34" charset="0"/>
                <a:cs typeface="Arial" panose="020B0604020202020204" pitchFamily="34" charset="0"/>
              </a:rPr>
              <a:t>which is ...</a:t>
            </a:r>
            <a:r>
              <a:rPr lang="en-ZA" sz="2400" dirty="0" smtClean="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marL="1200150" lvl="1" indent="-457200">
              <a:buFont typeface="Wingdings" panose="05000000000000000000" pitchFamily="2" charset="2"/>
              <a:buChar char="ü"/>
            </a:pPr>
            <a:r>
              <a:rPr lang="en-ZA" sz="2400" dirty="0">
                <a:latin typeface="Arial" panose="020B0604020202020204" pitchFamily="34" charset="0"/>
                <a:cs typeface="Arial" panose="020B0604020202020204" pitchFamily="34" charset="0"/>
              </a:rPr>
              <a:t>Incremental, </a:t>
            </a:r>
          </a:p>
          <a:p>
            <a:pPr marL="1200150" lvl="1" indent="-457200">
              <a:buFont typeface="Wingdings" panose="05000000000000000000" pitchFamily="2" charset="2"/>
              <a:buChar char="ü"/>
            </a:pPr>
            <a:r>
              <a:rPr lang="en-ZA" sz="2400" dirty="0">
                <a:latin typeface="Arial" panose="020B0604020202020204" pitchFamily="34" charset="0"/>
                <a:cs typeface="Arial" panose="020B0604020202020204" pitchFamily="34" charset="0"/>
              </a:rPr>
              <a:t>Systematic, </a:t>
            </a:r>
          </a:p>
          <a:p>
            <a:pPr marL="1200150" lvl="1" indent="-457200">
              <a:buFont typeface="Wingdings" panose="05000000000000000000" pitchFamily="2" charset="2"/>
              <a:buChar char="ü"/>
            </a:pPr>
            <a:r>
              <a:rPr lang="en-ZA" sz="2400" dirty="0">
                <a:latin typeface="Arial" panose="020B0604020202020204" pitchFamily="34" charset="0"/>
                <a:cs typeface="Arial" panose="020B0604020202020204" pitchFamily="34" charset="0"/>
              </a:rPr>
              <a:t>Inclusive,</a:t>
            </a:r>
          </a:p>
          <a:p>
            <a:pPr marL="1200150" lvl="1" indent="-457200" algn="just">
              <a:buFont typeface="Wingdings" panose="05000000000000000000" pitchFamily="2" charset="2"/>
              <a:buChar char="ü"/>
            </a:pPr>
            <a:r>
              <a:rPr lang="en-ZA" sz="2400" dirty="0">
                <a:latin typeface="Arial" panose="020B0604020202020204" pitchFamily="34" charset="0"/>
                <a:cs typeface="Arial" panose="020B0604020202020204" pitchFamily="34" charset="0"/>
              </a:rPr>
              <a:t>And is not reliant on formal registrations </a:t>
            </a:r>
          </a:p>
        </p:txBody>
      </p:sp>
      <p:sp>
        <p:nvSpPr>
          <p:cNvPr id="2" name="AutoShape 2" descr="data:image/jpeg;base64,/9j/4AAQSkZJRgABAQAAAQABAAD/2wCEAAkGBxASDxQUEBIVFRUQFhUQEBAQGBIQEA8QFBUXFxYUFRQYHiggGBomHRUVITEhJSksLi4uGB8zODMtNygtOi0BCgoKDg0OGhAQGywkICQwLywsLC4sLCwsLCwvLCwvLywsLCwsLCwsLCw0LCwsLCwsLCwsLCwsLCwsLCwsLCwsLP/AABEIALwBDAMBEQACEQEDEQH/xAAcAAEAAQUBAQAAAAAAAAAAAAAAAwIEBQYHAQj/xAA/EAABAwIDBQYDBQcCBwAAAAABAAIDBBEFEiEGBxMxQSJRYXGBkRShsQgjMkKCQ1JicpKi0XPxFTM0U7Kzwf/EABsBAQADAQEBAQAAAAAAAAAAAAACAwQBBQYH/8QANBEAAgIBAgMGBAUEAwEAAAAAAAECAxEEIQUSMSIyQVFhkRNxofBCgbHB0RQjM/EGUuEW/9oADAMBAAIRAxEAPwDuKAIAgCAIAgCAIAgCAIAgCAIAgCAIAgCAIAgCAIAgCAICl0gHMgeahOyEO80jqi30IXVjB1v5LLPX0x6PPyLFTJkTq/ub7rNPif8A1j7k1R5smpZi4G/MHotej1Dug3LrkrthyvYnWsrCAIAgCAIAgCAIAgCAIAgCAIAgCAIAgCAIAgCAIAgPCQOa45JbsdSJ1SwdfbVZp6ymP4vbcsVUn4ETq4dAfXRZp8Tgu7Fv6fyTVD8WQurXdLD5rNPiNr6YRYqI+JE6Zx5uP0WWeotn1kyahFdERqkmEAQF1h7u0R3i/t/uvT4ZPE5R81+n+yi9bJmQXsmUIAgCAIAgCAIAgCAIAgCAIAgCAIAgIqmoZGxz5HBrWDM5zjZrQOpK42kssnXXKyShBZb6I5btFvRlLi2iaGsFxxpBme7xa06NHnf0Xm2655xA+10H/F61FS1Ty/JdF831f5Y/M15m8DFA6/xF+8FkNj4Wy/RUf1dvn+h6r/4/w9rHw/rL+Td9kd5DZ3iKra2N7tGSsvwnno0g3LT6kHwWurXJ/wCTY+c4p/xuVEXbp25JdU+q/n9fmbu6tb0ufkuT4lUumWfNqiTInVx6ADz1WafE5vuxS+v8FioXiyF1S89fbRZZ6y6XWXtsTVUV4EZPes7be7J4weLh0IAgCAIAgCAlpnWePb3WnRz5bo+3uV2rMWZVfRmIIAgCAIAgCAIAgCAIAgCAIAgCApdIBzIHmoTthDvNI6ot9DEbQ7SQUkBkkN+jGDQyP6NH+eizS11S6PJv0PDrtXaq4beb8l5nD9oto6mtlLpnnKNWRNuI4+fJvf4nVedbdKx5Z+i6Hh1Gjjy1rfxfi/z/AG6GJVR6IQBAdr2OxB09DE95u6xY89SWEtufEgA+qzyWGfnXFdPGjVThHp1X57maUTzwgCAIAgCAIAgCAID0FdTaeUc6mXYbhfVJ5WUef0Kl0BAEAQBAEAQBAEAQHhIHNcckt2wlkidVMHX21Waespj+L23LFVJ+BE6uHQH10WafE4Luxb+n8k1Q/FkLq13Sw+ayz4ja+mEWKiPiROmceZP0Waeotn1kyahFdEREqn1JnH9vsUdNWObfswfdsHQEgFx876fpCtp3jnzPuuA6ZVabn8Zb/wAffqasx/acO6yva2TPUhYnZKJKol4QBAdm2EpuHh0Ot84Mht/G4kfKyzz6n57xm34msm/Lb2Rn1E8wIAgCAIAgCAIAgCAIDJ0brsHhp7L6LRz5qY+3sYrViTJ1qKwgCAIAgCAjdO0c3D6qiepqh1kiShJ9EQurW9Ln5LNPiVS6ZZYqJeJE6uPQAeeqyz4nN92KX1/gsVC8WQuqXnr7aLNPWXS6y9tiaqivAjJWdtvdk+h4uHQgCAICGsP3Z9PqFXa+wzsepxPaaMtrZwf3y70cA4fIrTS81xP0LhM1LSQx4LBgKkFrsw6/Va4Yawc1SlXb8ReJLHUtPPRQdbRor1cJLfYkMre8KPKy53VrdtDPfkmB8TKyjvOA0pipIY3fiZGxrh3OtqPe6yyeWfm+rtVt85ro2y/XDOEAQBAEAQBAEAQBAEBfYe7Qj1Xs8MnmEo+T/X/RlvW6ZeL0ygIAgPCUBZ1c5Fspt3rztfbZWouDwXUxi85LRzyeZJ8148rJz7zbNSil0KVA6EAQBAEAQBAEAQFEzMzSO8fNRkspoI5zt1gTpLTxC7oxllYPxOYOTh4jX08lHTWqPYkfR8F4gqZfCn0fT5mgkAjvBW7dM+vajOOHui2fSN6Eq1WMxT0UM7NnrKdo8fNHNs7DTQjv1N23e7NunmbPI37mE5m3/aytOgHeAdT5W77UWSwsHlcZ4iqq3TB9p9fRfy//AE6ys58cEAQBAEAQBAEAQBAEAQFxQus/zC38Oni3Hmim9dkyS90yBAEBRLyQGGmkOe3esGvjzUv03LqXiRUvCNYQBAEAQBAEAQBAEAQFrVUubVvP6qmyrm3RJSwajjWx0Eri6xhedS6O2Vx7y3kfSy5DUWV7S3+Z62k4tfQsJ5XqYE7v5L6VDT+gg+2ZXLWL/qen/wDQ56w+pmcG3dwtIdO50ltctuGw/pBJPv6Lvxpz6LC+ph1PHbprEFy/Vm9QxNY0NYA1rRZrWiwaB0AQ8OUnJ5fUrQ4EAQBAEAQBAEAQBAEBwnabbbEqbG3RS1LuBBUsdw2hkbTTFzXhrsoBd2HC97r2qdNVOjmS3a+pklOSnud5hdZwPj8l5ennyWxfqaJrMWZcL6YwhAEBS8aIDCV4s4HuN1TbDmg4+aJReHkrXzJvCAIAgCAIAgCAIAgCAIAgACAIAgCAIAgI552Mbmke1jRzc8hrR6ldSb2RxvBVFI1zQ5pDmuAc1zSHNc0i4II5gjqjWNmCpcOhAEAQGKxnaSipNKqpjidbOGOd94W6jMIxdxFwenQq2umyzurJFzS6mrbUb1aOiqnU/DkldHYSujyBjHHXKLntEdenitNOgnZHmzgrlck8Gib+8KLK2GoA7NTHkd/qRaG5/lcz+krZw2zMHDy/cquW+Ts2y9YZqCllPOSCJ7v5jG3N87rybo8tkl6s0weUjaoXXaD3hfSVT54KXmjDJYbRWrDgQHhQGKxNmiizqIITdo8l81fHlskvU3QeYorVRIIAgCAIAgCAIAgCAIAgCAIAgCAIAgOQ/aEw+8VLOPyPfA7xzgPb/wCD/derwye8o/mZ710Ztu7PGGPwSnkle1jYGGGR7yGsYIXFrS5x0HZDT6rLq62r2l4/uTrl2dzL4btbh9RJw4KuJ7zoGBwDnH+EH8XpdVT09sFmUXgkpxfiZWqqGRxukkcGsja573Hk1jRck+QBVSTbwiTeDhOJbysXrqkx4Y17GC5jihjbLMYx+eRxBt6WAvbXmfahoqao5t/8MrtlJ7GV2J3oVcdUKXFh+Jwj4r2cGWCQ8hK0ADLqNbAjnqqtRoYOHPV/OfkSha84kVfaEw7/AKWoA/fp3nr0ewf+xOGT70fzF66Ms92OwNLiNJLU1rpHPklfG3I/KW2DSXk21cS489NPFT1ernTNQh5HK61JZZu++bCPiMJkcBd1K5tQ237ou1/plcT+kLHoLOS5Lz2Lbo5iXO6OrMmC01+bBJEf0SODf7cqjrY4vkKn2UdBoXXZ5aL1OHz5qUvLYouWJFytpUEAQFjXs0UWdMbTHQjuK8PiEcW580aqX2SZYS4IAgCAIAgCAIAgCAIAgCAIAgMXjO0VHSW+KqI4i7VrXntuHeGjUjxsrK6Z2d1ZIykl1LTF9saKCiNXxWyRXyR8EteZZOkbdfxaG9+QBU4aeyc+TGGcc0lk59Qb8WumAmo8kRNi9knEfGO/KWjN5aLdLhjUezLf5FKv33Rtm9KmbVYHM+Ih4a2OqieNWuY0hxcD/plyy6OThek/kWW7wOKbH0VXiGTDYpMkJkfVyki4b2WNL3C/atlaAO9/qPYvlCnNrW/QzQTl2TK7e7t5sMjZURTGWPMGueGmKSF/5ToToSOd9DYKrTayNz5WsMlOtx3Nxg2olrtlqpzzeeBnAmd1e3MztnzYTfxDlkdCq1cUuj3RZzuVbNT3W7a0eGRVBnjkdJM6PJwg0ksaHaEuIsLn5+C1azTTua5Xsiuuaj1LDbjHjjFUx9LRSB8bOG7Jmnklbe7S5rG9ki7h15+Cnp6v6eGJS/Y5OXO9kdF2xo56nZdjqmN7Z6dsUr2yi0gdE7hueR0uwud6rBRKMNViL2ZdJN17kH2fa4GkqYescrZvSVmXT1i+alxOPbjL0+/1OUPZo6diEbHQyNlF2OY9sgte7C0hwt10uvOi2pJovfQ0HdZjuGAuoKB1Q8MD6ni1AY1rjdjS1trHqDYt6FbdZVb/AJbMeWxTVKPdR1LD3akequ4ZPeUfzOXroy+XrmYIAgIKpui4wYWPR5Hfr7Ly+Iw7Kl5M0UPfBOvINIQBAEAQBAEAQBAEAQAoDmG0O+ekhldHTQuqMhymXOIonEc8hs4uHjYeFwvRq4dOSzJ4KJXpdDObE7x6TEXcIB0M9i4QyEESAanhvGjrc7EA8zawKp1GjnSs9V5koWqWxpW+vE62mr4HRTythfG17Ymve2MyxvOa7QbHTJz7ytnD4VzraaWSu5tSLLCNganGo5cQnqRG+pc8wMyl4IaS0Am4ysBblFgdBdTnqoaZqqKzjqcVbn2mahsXhfHxKCjqS4RmY8aHMQC+Nrrggcicpbca681qvny1OyPXBXBZlhnQt9eyNNDSRVFLAyIxvEUoha2Nro3g5XOA5kOaBfn21h4fqJym4SeS26CSyjYd01Q2swLgSHNk41HJf9xwuB5ZJAPRZ9avh38y9GTq3hg51ubqPhsb4UujpGTUp8JGkOt7xW9Vv1656OZej+/cpqeJnZ9vqVsuFVjXAECCSQX5B0bTI0+jmheTppON0WvM02LMWcl3I04nGIUrvw1NOGuPdq5gPpxCV6nEHy8k14Mz075Rr+xktPQYo6PFIGPY3PBKJWCYQSAi0gaQbjs206Ovqr71K2rNT9fmRhiMu0dI3gbyIKWCJmFTQukc67uE1skTIQ06G2gcSW6c9CvP02jlOTdqeC2yxJdk2LZJ9TiGDXriC+tjmbo0R2ieHMYbDw7QPiFnu5ar+x4YJxzKG5zvcbTVUNfJnglbFLE5jpHMeIxIxwLbvItfR49Vv4i4SrWGsplVKaZ3NeMajn2x+7FlBW/FCpc6xkDIWsDGCN4IDXOJJda4OltQFuv1rthyYKYVcrydHo3WePHRR0E+W9eux25ZiZRfQGMIAgKJRogMHOLSDzt7rHrIc1Uvf2La3iSJSV8+bDB4pthhtPfjVcLS3mxrhJIP0Mu75K6Gntn0iyDnFeJqtdvmwxhtG2eX+JjGsb/e4H5LTHh1r64RB3xNg2P26osSzCAubIwZnQSgNky3tmFiQ4cuR0uL2uqL9LZT3unmShYpdDZlnLAgCA1/GNtKClqG080tpnljRGGPdbiEBpLrZQNe9Xw01k480VsQdkU8GkbY74RT1D4aOFsvCcWSTSlwYXtNnBjW2JAOma+vQWsTso4fzxUpvGfAqndh4RYYlvclqaJsVHE6OtnkEOVn3mVp/NEbaucSAARca+BU4cPUJ5m8xX3ucdzawupp9fV45hVRG+oknY9/baJZTPFMB+JrrOLXc9QdRcHTRa4x098Wope2CtucXudb2v2kMmzclXD2TUQsbYH/AJZle2ORoPhd4v4Ly6KcalQfg/0L5yzDJou53B8NdBPU4hwDkeIWCqLBExuUOLsr9CSSBfpbTmtuustUlCvP5FdSjjLNe25dRUuJsmwiZpaMs1orlkE7XahpIsWmwNgSNSOVlfp/iTq5bl6fNEJ4UsxN53xhtZg9HWsb1a497GTsu4Hyc1oWLQ5rulW/vBbbvFM2HcnXCTB2NvrTySwu9XcQfKQKjiEcXN+ZKl5icw2vH/D9pTKLta2ojq9OrJC18lvUvC9Gj+7pcemCmXZmdp3h4d8RhNXGBc8IystzLorSNt55Leq8nSz5Lov1NFizFnOfs94lZ9VTk/iayoYP5SWPP90fst/E4bRl+RVQ+qNS3hUElPj0oh7D3zMqIHXDbSS5XhwJ5WeTr4LVpZqenXN5YZXNYmZTaveXib6aSiqYGQyOHCqH5XtkczqAwmzcw5kXBBNrXVVOiqUlZF5XgSlbLGGbnuQ2XlpoJaidpY6pytjjcC1zYWXOYg8sxPLuaD1WTiF8ZyUY+BZTBrdmwbZ7vaPEXCR+aKYC3Gitd4HIPadHW79D42VFGrnTst15E51qRgMG3L0MUjXzzSThpvwyGxRu8HAXJHgCFfZxKySxFYIKhLqdMYwAANAAAAAGgAHIAdAvOLz1AEAQHrHWIPdqp1y5JKXkzjWVgzAX1J556gCA8cgMLibba+qrksrDOox+0FB8TRTw/wDfikjb4Oc05T6GxXzcG67E/Jm5rmifMexmz4r6xlMZhEZA4teW57ljS4tDbjWwPXovor7fhQ58ZMUI8zwdeo9yVAG/ez1D3WtmYY4mg94aWu+pXlS4lZnZI0KhHMjDJhGOBrX3+FmZ2hoZIHgGxHjG+x816OVqKM+a+pR3Jn0PtVjbKGjmqXjMIm3a3lnkcQ1jb9LuI16C5XhU1O2agvE2SlyrJwmgdj2MySSRSyFrDrlkNPTxk6hjGggXt5nlc6r2pf0+nSTX0yzKueZn9323VbS1woMUc8hz+CHT3dLTynRoL+bmG4Gt+YINudGp0sJ1/Eq+e3iSrsaeJEX2gcPy1VNOP2sboiR+9E7MNe+0nyXeGTzCURet0za92GylDJg0bpIY5XVYkM8j2hzyc7m5WuOrcuUcragnmsurvsVzSeMdCdcE4nM9g6YUu0UUUn7GeWnudLuyyRtPqSPdejqXz6ZyXikymG0zp2/PDeJhXE600rH365H/AHZHu5h9F53Dp4tx5ovuWY5Nd2FYa3ZispQMz4TJwmjmfwzsHmXhwV+p/taqM/P/AEQh2q2jSN2+zlLiFWYKmZ8ZLC+IR5AZXNPaYC6+trnkdGlbNVdOqHNFZKq4qTwzpG0Wz+A4NFFJNSPqHSOLGh7+I42Fy4sJDLcunULBVbqNQ2oywXSjCHUy+IyQYjs3M6mg4UZikfBCA1uU07y4BrWaaujOg71VFSp1KUnl53fzJPEq9jVfs94j26qnJ5hk7G/yksef7o/ZaeJw2jL8iFD6ok347Nzz1dNLTQSSukjdE8RMdJl4bgWl1hpfiHU93gucPujGElJ4F0W2sHUdnRK6hgFSwtk4LGTsda+cNDXXt3kE+q823CsfL0zsXx7u5puwm7J2HVfxBqs/ZfHwmssCx3K7y7W1mnl0WvU6340OXlK4Vcrzk2nFdkaCpqBPU07ZZGsEYLy4tyAki7L5Se0dSFmhqLIR5YvCJuEW8szL4mkgloJHIkAkeR6KrLJYK1w6EAQBAEAQBAEBlaZ12Dy+i+l00+eqL9DDNYkyVXkAgCAxmJM0UWdRaU57I8NPZfPauPLdL3NlbzFHzbiMv/DNonvscsFVxSGjXgSHMWgd/DfZexFfG02PNfUzPszN3xXfjGNKWkce59Q4MsenYZe/9QWOHDH+KXsWu/yRqmyeA1uM4l8VO37oytlqJsuWMhlvuY+82aG9bDU+Om62vT1ckevgv3K4xc5ZZ03fcxxwd5HJssRd/Lmt9S1edw//ADL8y67unNdg94slBRmmhpONI+V8odmI/E1gAyNaS49k9RpZejqdGrZ87lhYKYWcqwkeYxgWN4vUiodQ8Nxa1l7fDNytJs48V1ybHmOgCV26fTx5VLP1/QOM5vODfN8WHyyYHFJMAJaZ0L5svaGZzeHIAe7O9pv4LFoZpXtLo84LbU+Ql3E4jxMLdEedNM9oH8EgDwf6i/2XOIwxbnzR2h9nBz7erE6jx/js/MYKyMcu02wOvi+Nx9Vu0b+Jp+V+q+/cps7M8ncNpaQVeHTxs1+IgfwzzBcWZoz75SvGql8O1N+DNMlmJyL7P+IZKyohP7eISDxdC7Qe0jj6L1eJwzBS8n+pRQ98GQ273U1BqTU4Xbtu4hgzCJ8Ut75onEgWvc2uLdL9K9Nr48vJb7/ydnU85iYqh3Y4zWzNOIyuYxuhknm+Jmyd0YDnfMhWy1tFcf7a9lgiqpt7nb8Pw6KGnZBG20cbBE1p17AFtT1J6nxXjSm5Scn1NSSSwWGA7J0FEb0tOyN1i0ydp8habEjO4k20Gl+issvss7zyRjCMehmlSTCAIAgCAIAgCAIAgCAIAgL/AA93ZI7j9V7fDZ5qcfJmS9drJdr0SkIAgLStbouMGKpvzDuN/f8A2Xi8RjicZff3uaqHs0cI394dkxGOYDSohFz3yRktP9pjWrhs81uPkyu9drJtWC7s8KrMMhkYx8cs8LH8Zr3vLJbDN2CcpGYEWsNOoWazW3V2tPdJ9Ccaoyic3hq8RwKvcy5aWEF0ZuYKqI8nW6ggaHmDcaEFeg41aqvP+0VZlWzuDKqnxvCZBEQBOwxua7U09QLOaHjwcGnxFivG5Zaa5Z8PqjTlTice3ebUOwatmirInBj7RTtABkhkYTlcB1Hade3MEEXsL+tqqP6iCcH8jPCXI8My+8XeW6olhZhU07GszZ3szRGd7y3K0N5m1j6uKq0uiUE3al/BKy3L7J0t2CzyYEaaoc588lK4PdIS9/xBaXAEnnZ1h6LzviRjfzx6Z+hdytwwzTtyGC19LJP8RTSRRTxtIdLZh4kbtBwz2hcPdrbotfELK5pcry0V0xknubNt/u/Zic0DzNwuC1zH2ZndI0kFoBuLWObv5rPptW6E1jOSc6+Zm1YRQinp4oQ5zhAxsTXvtmcGAAE262CyzlzScvMsSwsEOGYDR0xvT00MR5F0bGNeR4uAuVKds595tnFFLoZFVkggCAIAgCAIAgCAIAgCAIAgCAIAgLqgd2iO8fRelwyeLHHzX6f7KL1smZBe0ZQgCAhqG6LjBhRpJ5hedxCOa8+TL6X2jm2/3Ds9BDMBc08uUnujlbY/3MYs3DZ4scfNfoTvW2S83G4jxMK4Z500r4/0utID7vcPRR4jDluz5o7S+yZ7bvZCHEqbI6zZY7up5raxuP5T3sNhceR6KjTaiVMsrp4olOHMjRd2uw2MUFVxXOhZE/sVELnlxlYORAYCMw5gk9T3lbdXqqLYY3z4MqrrnFm/bS7FUFe4OqYbvAsJWExyZe4kfiHneyw1amyraL2LpVxl1LfZ/d9htHIJIYLyN/DJK4yuYe9oOjT4gXUrdXbYsN7HI1xRtKzFgQBAEAQBAEAQBAEAQBAEAQBAEAQBAEBG6do6j01+iujp7ZdIsg5xXiRmrHQE/JaY8PsfVpEHcvA8bO88gB81ohw6C7zb+hB3PwMpQs6nmttWmrreYrcqlOT6l+tBAIAgKZBogMHWCzwfFZtRDmrkvQnB4aLbGMKgqoXQ1DM8b8pcy7m3yuDhq0g8wF8/XZKEuaPU2tJrDKcIwWlpWltLBHEHWzcNoaX25ZjzdzPPvSdk5vMnk4opdC/UCQQBAEAQBAEAQBAEAQBAEAQBAEAQBAUukaOZCsjVOXdTZFyS6kTqtvS58h/laI6G19dvv0IO2KKDVOPJvutEeHL8UvYg7/JHl5D1t5LTDRVR8M/Mg7ZM9FG487nz1WmNcY91YK22+pcR4cp4OZLmPDwu4GS4ZRgLuDhcMZZdBWgCAIDwoDEYoxQZ1EcbrgHvC+ZsjyzcfJm+LyslSgdCAIAgCAIAgCAIAgCAIAgCA8c4Dmbea7GLl0WTjaRE6pYOt/LVaI6S6Xh7kHZFFBq+5p9dFojw6X4pEHcvBFPEkPLTyH+VpjoKl1y/v0IO6R6Kd7uZK0worj0iitzb8SWPDldgjkuY8OXcDJcMogmATtpgF3BwkEYXQVBqA9QBAEAQBAEAQGPxFmiizqLCmPZ8iQvB10eW5+u5rqeYkqxloQBAEAQBAEAQBAEBG6do6j01+iujp7ZdIv8AQg5xXiRmrHQE/JaY8PsfVpEHcigzvPIAfNaI8Ogu82/oQdz8Bw5D1Ppp9FphpKo9I/uVuyT8StlATzWhRwRyXMeHLuDmS5ZQBdwMk7KUBdwcJWwhMAqDQug9sgPUAQBAEAQBAEAQBAEAQFtWN0XGDDw6OcPVeRxKPdl+RpofVE68s0BAEAQBAUukaOZCsjVOXdTZFyS6kTqtvS58h/laI6G19dvv0IO2JQalx5N91ojw5fil7EHf5I8vIetvJaY6KqPhn5kHbJnoo3Hnc+eq0xrjHurBW231LiPDlPBzJcx4eF3AyXDKMLuDhK2AJgEgYF0HtkB6gCAIAgCAIAgCAIAgCAIAgCAIAgI5houMGDkFpPPRYddDmpfpuXVPEiVzgOZt5rw4xcuiyam0iJ1Swdb+Wq0R0d0vD3IOyKKDV9zT66LTHh0vxS9iDvXginiSHlp5D/K0R0FS65f36EHdI9FO93Mn/wCLTCiEekUVubfiSx4crsES5jw5dwMlwyiCYBO2mAXcHCQRhdBUGoD1AEAQBAEAQBAEAQBAEAQBAEAQBAEAQBAEAQFLhogMVW0xJ0UJRzszqZatoCVxRwdyXEeHLuDmS5joAu4GSdlKAu4OErYQgKg0LoPbID1AEAQBAEAQBAEAQBAEAQBAEAQBAEAQBAEAQBAEAQBAEBQWhAA0ICqyA9QBAEAQBAEAQBAEAQBAEAQBAEAQBAEAQBAEAQBAEAQBAE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36869" name="Picture 5" descr="http://thumbs.dreamstime.com/z/remember-word-yellow-sticky-notes-1124970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35696" y="188640"/>
            <a:ext cx="5399162" cy="110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2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23" y="548680"/>
            <a:ext cx="8800255" cy="504056"/>
          </a:xfrm>
        </p:spPr>
        <p:txBody>
          <a:bodyPr/>
          <a:lstStyle/>
          <a:p>
            <a:r>
              <a:rPr lang="en-ZA" sz="2400" dirty="0" smtClean="0"/>
              <a:t>The significant need to expand access to quality ECD</a:t>
            </a:r>
            <a:endParaRPr lang="en-ZA" sz="2400" dirty="0"/>
          </a:p>
        </p:txBody>
      </p:sp>
      <p:pic>
        <p:nvPicPr>
          <p:cNvPr id="3891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3224" y="2060848"/>
            <a:ext cx="4608512" cy="289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4617720" y="1196752"/>
            <a:ext cx="4418776" cy="4608512"/>
          </a:xfrm>
          <a:prstGeom prst="rect">
            <a:avLst/>
          </a:prstGeom>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lvl="0" algn="l"/>
            <a:r>
              <a:rPr lang="en-ZA" sz="1900" dirty="0" smtClean="0">
                <a:solidFill>
                  <a:prstClr val="black"/>
                </a:solidFill>
              </a:rPr>
              <a:t>Approximately</a:t>
            </a:r>
            <a:r>
              <a:rPr lang="en-ZA" sz="1900" b="1" dirty="0" smtClean="0">
                <a:solidFill>
                  <a:prstClr val="black"/>
                </a:solidFill>
              </a:rPr>
              <a:t> </a:t>
            </a:r>
            <a:r>
              <a:rPr lang="en-ZA" sz="1900" b="1" dirty="0">
                <a:solidFill>
                  <a:prstClr val="black"/>
                </a:solidFill>
              </a:rPr>
              <a:t>3.8million children (59</a:t>
            </a:r>
            <a:r>
              <a:rPr lang="en-ZA" sz="1900" b="1" dirty="0" smtClean="0">
                <a:solidFill>
                  <a:prstClr val="black"/>
                </a:solidFill>
              </a:rPr>
              <a:t>%) live </a:t>
            </a:r>
            <a:r>
              <a:rPr lang="en-ZA" sz="1900" b="1" dirty="0">
                <a:solidFill>
                  <a:prstClr val="black"/>
                </a:solidFill>
              </a:rPr>
              <a:t>in dire poverty </a:t>
            </a:r>
            <a:r>
              <a:rPr lang="en-ZA" sz="1900" dirty="0">
                <a:solidFill>
                  <a:prstClr val="black"/>
                </a:solidFill>
              </a:rPr>
              <a:t>in South Africa (Atmore, </a:t>
            </a:r>
            <a:r>
              <a:rPr lang="en-ZA" sz="1900" i="1" dirty="0">
                <a:solidFill>
                  <a:prstClr val="black"/>
                </a:solidFill>
              </a:rPr>
              <a:t>et al</a:t>
            </a:r>
            <a:r>
              <a:rPr lang="en-ZA" sz="1900" dirty="0">
                <a:solidFill>
                  <a:prstClr val="black"/>
                </a:solidFill>
              </a:rPr>
              <a:t>. 2012). </a:t>
            </a:r>
            <a:endParaRPr lang="en-ZA" sz="1900" dirty="0" smtClean="0">
              <a:solidFill>
                <a:prstClr val="black"/>
              </a:solidFill>
            </a:endParaRPr>
          </a:p>
          <a:p>
            <a:pPr lvl="0" algn="l"/>
            <a:r>
              <a:rPr lang="en-ZA" sz="1900" dirty="0" smtClean="0">
                <a:solidFill>
                  <a:prstClr val="black"/>
                </a:solidFill>
              </a:rPr>
              <a:t>There are approximately </a:t>
            </a:r>
            <a:r>
              <a:rPr lang="en-ZA" sz="1900" b="1" dirty="0" smtClean="0">
                <a:solidFill>
                  <a:prstClr val="black"/>
                </a:solidFill>
              </a:rPr>
              <a:t>1.76 million children living in informal dwellings </a:t>
            </a:r>
            <a:r>
              <a:rPr lang="en-ZA" sz="1900" dirty="0" smtClean="0">
                <a:solidFill>
                  <a:prstClr val="black"/>
                </a:solidFill>
              </a:rPr>
              <a:t>and</a:t>
            </a:r>
            <a:r>
              <a:rPr lang="en-ZA" sz="1900" b="1" dirty="0" smtClean="0">
                <a:solidFill>
                  <a:prstClr val="black"/>
                </a:solidFill>
              </a:rPr>
              <a:t> 3.06 million living in traditional dwellings </a:t>
            </a:r>
            <a:r>
              <a:rPr lang="en-ZA" sz="1900" dirty="0" smtClean="0">
                <a:solidFill>
                  <a:prstClr val="black"/>
                </a:solidFill>
              </a:rPr>
              <a:t>(Hall, 2013). </a:t>
            </a:r>
          </a:p>
          <a:p>
            <a:pPr lvl="0" algn="l"/>
            <a:r>
              <a:rPr lang="en-ZA" sz="1900" dirty="0">
                <a:solidFill>
                  <a:prstClr val="black"/>
                </a:solidFill>
              </a:rPr>
              <a:t>‘Only a </a:t>
            </a:r>
            <a:r>
              <a:rPr lang="en-ZA" sz="1900" b="1" dirty="0">
                <a:solidFill>
                  <a:prstClr val="black"/>
                </a:solidFill>
              </a:rPr>
              <a:t>third of young children are exposed to registered child care or education outside of the home</a:t>
            </a:r>
            <a:r>
              <a:rPr lang="en-ZA" sz="1900" dirty="0">
                <a:solidFill>
                  <a:prstClr val="black"/>
                </a:solidFill>
              </a:rPr>
              <a:t>. </a:t>
            </a:r>
            <a:r>
              <a:rPr lang="en-ZA" sz="1900" b="1" dirty="0">
                <a:solidFill>
                  <a:prstClr val="black"/>
                </a:solidFill>
              </a:rPr>
              <a:t>Among the poorest 40% of our population, the proportion drops to one fifth</a:t>
            </a:r>
            <a:r>
              <a:rPr lang="en-ZA" sz="1900" dirty="0">
                <a:solidFill>
                  <a:prstClr val="black"/>
                </a:solidFill>
              </a:rPr>
              <a:t>’ (Harrison, 2012).</a:t>
            </a:r>
          </a:p>
        </p:txBody>
      </p:sp>
      <p:sp>
        <p:nvSpPr>
          <p:cNvPr id="5" name="TextBox 4"/>
          <p:cNvSpPr txBox="1"/>
          <p:nvPr/>
        </p:nvSpPr>
        <p:spPr>
          <a:xfrm>
            <a:off x="153224" y="1844824"/>
            <a:ext cx="4608512" cy="307777"/>
          </a:xfrm>
          <a:prstGeom prst="rect">
            <a:avLst/>
          </a:prstGeom>
          <a:solidFill>
            <a:schemeClr val="bg1"/>
          </a:solidFill>
        </p:spPr>
        <p:txBody>
          <a:bodyPr wrap="square" rtlCol="0">
            <a:spAutoFit/>
          </a:bodyPr>
          <a:lstStyle/>
          <a:p>
            <a:pPr algn="ctr"/>
            <a:r>
              <a:rPr lang="en-ZA" sz="1400" dirty="0" smtClean="0">
                <a:latin typeface="Arial" panose="020B0604020202020204" pitchFamily="34" charset="0"/>
                <a:cs typeface="Arial" panose="020B0604020202020204" pitchFamily="34" charset="0"/>
              </a:rPr>
              <a:t>Grade R Enrolment</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3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3224" y="2060848"/>
            <a:ext cx="4608512" cy="289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4617720" y="1556792"/>
            <a:ext cx="4418776" cy="4032448"/>
          </a:xfrm>
          <a:prstGeom prst="rect">
            <a:avLst/>
          </a:prstGeom>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lvl="0" algn="l">
              <a:buClr>
                <a:schemeClr val="bg1">
                  <a:lumMod val="65000"/>
                </a:schemeClr>
              </a:buClr>
            </a:pPr>
            <a:r>
              <a:rPr lang="en-ZA" sz="2000" dirty="0" smtClean="0">
                <a:solidFill>
                  <a:schemeClr val="bg1">
                    <a:lumMod val="75000"/>
                  </a:schemeClr>
                </a:solidFill>
              </a:rPr>
              <a:t>Approximately</a:t>
            </a:r>
            <a:r>
              <a:rPr lang="en-ZA" sz="2000" b="1" dirty="0" smtClean="0">
                <a:solidFill>
                  <a:schemeClr val="bg1">
                    <a:lumMod val="75000"/>
                  </a:schemeClr>
                </a:solidFill>
              </a:rPr>
              <a:t> </a:t>
            </a:r>
            <a:r>
              <a:rPr lang="en-ZA" sz="2000" b="1" dirty="0">
                <a:solidFill>
                  <a:schemeClr val="bg1">
                    <a:lumMod val="75000"/>
                  </a:schemeClr>
                </a:solidFill>
              </a:rPr>
              <a:t>3.8million children (59</a:t>
            </a:r>
            <a:r>
              <a:rPr lang="en-ZA" sz="2000" b="1" dirty="0" smtClean="0">
                <a:solidFill>
                  <a:schemeClr val="bg1">
                    <a:lumMod val="75000"/>
                  </a:schemeClr>
                </a:solidFill>
              </a:rPr>
              <a:t>%) live </a:t>
            </a:r>
            <a:r>
              <a:rPr lang="en-ZA" sz="2000" b="1" dirty="0">
                <a:solidFill>
                  <a:schemeClr val="bg1">
                    <a:lumMod val="75000"/>
                  </a:schemeClr>
                </a:solidFill>
              </a:rPr>
              <a:t>in dire poverty </a:t>
            </a:r>
            <a:r>
              <a:rPr lang="en-ZA" sz="2000" dirty="0">
                <a:solidFill>
                  <a:schemeClr val="bg1">
                    <a:lumMod val="75000"/>
                  </a:schemeClr>
                </a:solidFill>
              </a:rPr>
              <a:t>in South Africa (Atmore, </a:t>
            </a:r>
            <a:r>
              <a:rPr lang="en-ZA" sz="2000" i="1" dirty="0">
                <a:solidFill>
                  <a:schemeClr val="bg1">
                    <a:lumMod val="75000"/>
                  </a:schemeClr>
                </a:solidFill>
              </a:rPr>
              <a:t>et al</a:t>
            </a:r>
            <a:r>
              <a:rPr lang="en-ZA" sz="2000" dirty="0">
                <a:solidFill>
                  <a:schemeClr val="bg1">
                    <a:lumMod val="75000"/>
                  </a:schemeClr>
                </a:solidFill>
              </a:rPr>
              <a:t>. 2012). </a:t>
            </a:r>
            <a:endParaRPr lang="en-ZA" sz="2000" dirty="0" smtClean="0">
              <a:solidFill>
                <a:schemeClr val="bg1">
                  <a:lumMod val="75000"/>
                </a:schemeClr>
              </a:solidFill>
            </a:endParaRPr>
          </a:p>
          <a:p>
            <a:pPr lvl="0" algn="l">
              <a:buClr>
                <a:schemeClr val="bg1">
                  <a:lumMod val="65000"/>
                </a:schemeClr>
              </a:buClr>
            </a:pPr>
            <a:r>
              <a:rPr lang="en-ZA" sz="2000" b="1" dirty="0" smtClean="0">
                <a:solidFill>
                  <a:schemeClr val="bg1">
                    <a:lumMod val="75000"/>
                  </a:schemeClr>
                </a:solidFill>
              </a:rPr>
              <a:t>There are approximately 1.76 million children living in informal dwellings and 3.06 million living in traditional dwellings </a:t>
            </a:r>
            <a:r>
              <a:rPr lang="en-ZA" sz="2000" dirty="0" smtClean="0">
                <a:solidFill>
                  <a:schemeClr val="bg1">
                    <a:lumMod val="75000"/>
                  </a:schemeClr>
                </a:solidFill>
              </a:rPr>
              <a:t>(Hall, 2013). </a:t>
            </a:r>
          </a:p>
          <a:p>
            <a:pPr lvl="0" algn="l">
              <a:buClr>
                <a:schemeClr val="bg1">
                  <a:lumMod val="65000"/>
                </a:schemeClr>
              </a:buClr>
            </a:pPr>
            <a:r>
              <a:rPr lang="en-ZA" sz="2000" b="1" dirty="0" smtClean="0">
                <a:solidFill>
                  <a:schemeClr val="bg1">
                    <a:lumMod val="75000"/>
                  </a:schemeClr>
                </a:solidFill>
              </a:rPr>
              <a:t>Less than 1/5th of the poor (40% of the population) have formal ECD access</a:t>
            </a:r>
            <a:r>
              <a:rPr lang="en-ZA" sz="2000" dirty="0" smtClean="0">
                <a:solidFill>
                  <a:schemeClr val="bg1">
                    <a:lumMod val="75000"/>
                  </a:schemeClr>
                </a:solidFill>
              </a:rPr>
              <a:t> (Harrison, 2012b).</a:t>
            </a:r>
            <a:endParaRPr lang="en-ZA" sz="2000" dirty="0">
              <a:solidFill>
                <a:schemeClr val="bg1">
                  <a:lumMod val="75000"/>
                </a:schemeClr>
              </a:solidFill>
            </a:endParaRPr>
          </a:p>
        </p:txBody>
      </p:sp>
      <p:sp>
        <p:nvSpPr>
          <p:cNvPr id="12" name="Rectangle 11"/>
          <p:cNvSpPr/>
          <p:nvPr/>
        </p:nvSpPr>
        <p:spPr>
          <a:xfrm>
            <a:off x="34726" y="2413338"/>
            <a:ext cx="9073778" cy="1938992"/>
          </a:xfrm>
          <a:prstGeom prst="rect">
            <a:avLst/>
          </a:prstGeom>
          <a:solidFill>
            <a:srgbClr val="FFC000">
              <a:alpha val="95000"/>
            </a:srgbClr>
          </a:solidFill>
        </p:spPr>
        <p:txBody>
          <a:bodyPr wrap="square">
            <a:spAutoFit/>
          </a:bodyPr>
          <a:lstStyle/>
          <a:p>
            <a:pPr marL="502920" indent="-457200" algn="just">
              <a:buFont typeface="+mj-lt"/>
              <a:buAutoNum type="arabicPeriod"/>
            </a:pPr>
            <a:r>
              <a:rPr lang="en-US" sz="2400" b="1" dirty="0" smtClean="0">
                <a:latin typeface="Arial" panose="020B0604020202020204" pitchFamily="34" charset="0"/>
                <a:cs typeface="Arial" panose="020B0604020202020204" pitchFamily="34" charset="0"/>
              </a:rPr>
              <a:t>Informal </a:t>
            </a:r>
            <a:r>
              <a:rPr lang="en-US" sz="2400" b="1" dirty="0">
                <a:latin typeface="Arial" panose="020B0604020202020204" pitchFamily="34" charset="0"/>
                <a:cs typeface="Arial" panose="020B0604020202020204" pitchFamily="34" charset="0"/>
              </a:rPr>
              <a:t>ECD is an extremely important issue </a:t>
            </a:r>
            <a:r>
              <a:rPr lang="en-US" sz="2400" dirty="0">
                <a:latin typeface="Arial" panose="020B0604020202020204" pitchFamily="34" charset="0"/>
                <a:cs typeface="Arial" panose="020B0604020202020204" pitchFamily="34" charset="0"/>
              </a:rPr>
              <a:t>and addressing it is central to </a:t>
            </a:r>
            <a:r>
              <a:rPr lang="en-US" sz="2400" dirty="0" smtClean="0">
                <a:latin typeface="Arial" panose="020B0604020202020204" pitchFamily="34" charset="0"/>
                <a:cs typeface="Arial" panose="020B0604020202020204" pitchFamily="34" charset="0"/>
              </a:rPr>
              <a:t>SA overcoming </a:t>
            </a:r>
            <a:r>
              <a:rPr lang="en-US" sz="2400" dirty="0">
                <a:latin typeface="Arial" panose="020B0604020202020204" pitchFamily="34" charset="0"/>
                <a:cs typeface="Arial" panose="020B0604020202020204" pitchFamily="34" charset="0"/>
              </a:rPr>
              <a:t>broader developmental </a:t>
            </a:r>
            <a:r>
              <a:rPr lang="en-US" sz="2400" dirty="0" smtClean="0">
                <a:latin typeface="Arial" panose="020B0604020202020204" pitchFamily="34" charset="0"/>
                <a:cs typeface="Arial" panose="020B0604020202020204" pitchFamily="34" charset="0"/>
              </a:rPr>
              <a:t>challenges, </a:t>
            </a:r>
          </a:p>
          <a:p>
            <a:pPr marL="502920" indent="-457200" algn="just">
              <a:buFont typeface="+mj-lt"/>
              <a:buAutoNum type="arabicPeriod"/>
            </a:pPr>
            <a:r>
              <a:rPr lang="en-US" sz="2400" b="1" dirty="0" smtClean="0">
                <a:latin typeface="Arial" panose="020B0604020202020204" pitchFamily="34" charset="0"/>
                <a:cs typeface="Arial" panose="020B0604020202020204" pitchFamily="34" charset="0"/>
              </a:rPr>
              <a:t>and</a:t>
            </a:r>
            <a:r>
              <a:rPr lang="en-US" sz="2400"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there is no other readily available alternative </a:t>
            </a:r>
            <a:r>
              <a:rPr lang="en-US" sz="2400" dirty="0">
                <a:latin typeface="Arial" panose="020B0604020202020204" pitchFamily="34" charset="0"/>
                <a:cs typeface="Arial" panose="020B0604020202020204" pitchFamily="34" charset="0"/>
              </a:rPr>
              <a:t>(at least in the short to medium term</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7" name="Title 1"/>
          <p:cNvSpPr txBox="1">
            <a:spLocks/>
          </p:cNvSpPr>
          <p:nvPr/>
        </p:nvSpPr>
        <p:spPr>
          <a:xfrm>
            <a:off x="153223" y="548680"/>
            <a:ext cx="8800255" cy="504056"/>
          </a:xfrm>
          <a:prstGeom prst="rect">
            <a:avLst/>
          </a:prstGeom>
          <a:effectLst/>
        </p:spPr>
        <p:txBody>
          <a:bodyPr vert="horz" lIns="91440" tIns="45720" rIns="91440" bIns="45720" rtlCol="0" anchor="t" anchorCtr="0">
            <a:noAutofit/>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3600" b="1" i="0" kern="1200">
                <a:solidFill>
                  <a:schemeClr val="tx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400" dirty="0" smtClean="0"/>
              <a:t>The significant need to expand access to quality ECD</a:t>
            </a:r>
            <a:endParaRPr lang="en-ZA" sz="2400" dirty="0"/>
          </a:p>
        </p:txBody>
      </p:sp>
    </p:spTree>
    <p:extLst>
      <p:ext uri="{BB962C8B-B14F-4D97-AF65-F5344CB8AC3E}">
        <p14:creationId xmlns:p14="http://schemas.microsoft.com/office/powerpoint/2010/main" val="7877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Additional Key Findings</a:t>
            </a:r>
            <a:endParaRPr lang="en-ZA" dirty="0"/>
          </a:p>
        </p:txBody>
      </p:sp>
      <p:sp>
        <p:nvSpPr>
          <p:cNvPr id="3" name="Content Placeholder 2"/>
          <p:cNvSpPr>
            <a:spLocks noGrp="1"/>
          </p:cNvSpPr>
          <p:nvPr>
            <p:ph sz="quarter" idx="13"/>
          </p:nvPr>
        </p:nvSpPr>
        <p:spPr/>
        <p:txBody>
          <a:bodyPr>
            <a:normAutofit/>
          </a:bodyPr>
          <a:lstStyle/>
          <a:p>
            <a:pPr lvl="0">
              <a:buFont typeface="Wingdings" panose="05000000000000000000" pitchFamily="2" charset="2"/>
              <a:buChar char="Ø"/>
            </a:pPr>
            <a:r>
              <a:rPr lang="en-US" sz="2000" b="1" dirty="0"/>
              <a:t>Informal ECD centres represent significant livelihoods opportunities </a:t>
            </a:r>
            <a:r>
              <a:rPr lang="en-US" sz="2000" dirty="0"/>
              <a:t>for the operators and staff who work at the centres. </a:t>
            </a:r>
            <a:endParaRPr lang="en-US" sz="2000" dirty="0" smtClean="0"/>
          </a:p>
          <a:p>
            <a:pPr lvl="0">
              <a:buFont typeface="Wingdings" panose="05000000000000000000" pitchFamily="2" charset="2"/>
              <a:buChar char="Ø"/>
            </a:pPr>
            <a:r>
              <a:rPr lang="en-US" sz="2000" dirty="0"/>
              <a:t>NPO registration can be beneficial </a:t>
            </a:r>
            <a:r>
              <a:rPr lang="en-US" sz="2000" b="1" dirty="0"/>
              <a:t>but only provided the organization has sufficient capacity and ability to sustain </a:t>
            </a:r>
            <a:r>
              <a:rPr lang="en-US" sz="2000" b="1" dirty="0" smtClean="0"/>
              <a:t>compliance</a:t>
            </a:r>
            <a:r>
              <a:rPr lang="en-US" sz="2000" dirty="0"/>
              <a:t>.</a:t>
            </a:r>
            <a:endParaRPr lang="en-US" sz="2000" dirty="0" smtClean="0"/>
          </a:p>
          <a:p>
            <a:pPr>
              <a:buFont typeface="Wingdings" panose="05000000000000000000" pitchFamily="2" charset="2"/>
              <a:buChar char="Ø"/>
            </a:pPr>
            <a:r>
              <a:rPr lang="en-US" sz="2000" b="1" dirty="0"/>
              <a:t>There is a tendency for ECD centres to be easily established and to rapidly proliferate </a:t>
            </a:r>
            <a:r>
              <a:rPr lang="en-US" sz="2000" dirty="0"/>
              <a:t>in response to an obviously large and unmet demand for affordable child care amongst the urban poor. </a:t>
            </a:r>
          </a:p>
          <a:p>
            <a:pPr>
              <a:buFont typeface="Wingdings" panose="05000000000000000000" pitchFamily="2" charset="2"/>
              <a:buChar char="Ø"/>
            </a:pPr>
            <a:r>
              <a:rPr lang="en-US" sz="2000" b="1" dirty="0"/>
              <a:t>There are relatively high numbers of informal ECD centres. </a:t>
            </a:r>
          </a:p>
          <a:p>
            <a:pPr>
              <a:buFont typeface="Wingdings" panose="05000000000000000000" pitchFamily="2" charset="2"/>
              <a:buChar char="Ø"/>
            </a:pPr>
            <a:r>
              <a:rPr lang="en-US" sz="2000" dirty="0"/>
              <a:t>This</a:t>
            </a:r>
            <a:r>
              <a:rPr lang="en-US" sz="2000" b="1" dirty="0"/>
              <a:t> could pose a resource challenge for the DSD </a:t>
            </a:r>
            <a:r>
              <a:rPr lang="en-US" sz="2000" dirty="0"/>
              <a:t>in responding unless there is a</a:t>
            </a:r>
            <a:r>
              <a:rPr lang="en-US" sz="2000" b="1" dirty="0"/>
              <a:t> clearly prioritized basis </a:t>
            </a:r>
            <a:r>
              <a:rPr lang="en-US" sz="2000" dirty="0"/>
              <a:t>upon which </a:t>
            </a:r>
            <a:r>
              <a:rPr lang="en-US" sz="2000" b="1" dirty="0"/>
              <a:t>engagement and incremental support is offered.</a:t>
            </a:r>
            <a:endParaRPr lang="en-ZA" sz="2000" b="1" dirty="0"/>
          </a:p>
          <a:p>
            <a:pPr lvl="0">
              <a:buFont typeface="+mj-lt"/>
              <a:buAutoNum type="arabicPeriod" startAt="11"/>
            </a:pPr>
            <a:endParaRPr lang="en-US" sz="2000" dirty="0" smtClean="0"/>
          </a:p>
        </p:txBody>
      </p:sp>
    </p:spTree>
    <p:extLst>
      <p:ext uri="{BB962C8B-B14F-4D97-AF65-F5344CB8AC3E}">
        <p14:creationId xmlns:p14="http://schemas.microsoft.com/office/powerpoint/2010/main" val="71462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080120"/>
          </a:xfrm>
        </p:spPr>
        <p:txBody>
          <a:bodyPr/>
          <a:lstStyle/>
          <a:p>
            <a:r>
              <a:rPr lang="en-ZA" sz="3200" dirty="0"/>
              <a:t>Current </a:t>
            </a:r>
            <a:r>
              <a:rPr lang="en-ZA" sz="3200" dirty="0" smtClean="0"/>
              <a:t>responses addressing programme &amp; facility challenges include</a:t>
            </a:r>
            <a:endParaRPr lang="en-ZA" sz="3200" dirty="0"/>
          </a:p>
        </p:txBody>
      </p:sp>
      <p:sp>
        <p:nvSpPr>
          <p:cNvPr id="3" name="Content Placeholder 2"/>
          <p:cNvSpPr>
            <a:spLocks noGrp="1"/>
          </p:cNvSpPr>
          <p:nvPr>
            <p:ph sz="quarter" idx="13"/>
          </p:nvPr>
        </p:nvSpPr>
        <p:spPr>
          <a:xfrm>
            <a:off x="282000" y="1484784"/>
            <a:ext cx="8568952" cy="504056"/>
          </a:xfrm>
        </p:spPr>
        <p:txBody>
          <a:bodyPr>
            <a:normAutofit fontScale="92500" lnSpcReduction="10000"/>
          </a:bodyPr>
          <a:lstStyle/>
          <a:p>
            <a:pPr>
              <a:buFont typeface="Wingdings" panose="05000000000000000000" pitchFamily="2" charset="2"/>
              <a:buChar char="v"/>
            </a:pPr>
            <a:r>
              <a:rPr lang="en-ZA" sz="2800" dirty="0"/>
              <a:t>Mobile </a:t>
            </a:r>
            <a:r>
              <a:rPr lang="en-ZA" sz="2800" dirty="0" smtClean="0"/>
              <a:t>ECD centres</a:t>
            </a:r>
            <a:endParaRPr lang="en-ZA" sz="2800" dirty="0"/>
          </a:p>
          <a:p>
            <a:endParaRPr lang="en-ZA" dirty="0"/>
          </a:p>
        </p:txBody>
      </p:sp>
      <p:pic>
        <p:nvPicPr>
          <p:cNvPr id="4" name="Picture 3" descr="C:\Users\Julian\Desktop\ECD practical research\Mangaung\ALL PHOTOS\DSC0208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104993"/>
            <a:ext cx="4823210" cy="3617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ulian\Desktop\ECD practical research\Mangaung\ALL PHOTOS\DSC020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1212" y="2104993"/>
            <a:ext cx="2713056" cy="3617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36512" y="2000161"/>
            <a:ext cx="9144000" cy="2292935"/>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Advantages</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They are well resourced</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Have skilled staff</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Are mobile and can reach impoverished areas (including informal settlements</a:t>
            </a:r>
          </a:p>
        </p:txBody>
      </p:sp>
      <p:sp>
        <p:nvSpPr>
          <p:cNvPr id="7" name="Text Box 5"/>
          <p:cNvSpPr txBox="1">
            <a:spLocks noChangeArrowheads="1"/>
          </p:cNvSpPr>
          <p:nvPr/>
        </p:nvSpPr>
        <p:spPr bwMode="auto">
          <a:xfrm>
            <a:off x="36512" y="4286706"/>
            <a:ext cx="9144000" cy="1446550"/>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Disadvantages</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They are expensive</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Can only reach a few sites in a week or month</a:t>
            </a:r>
          </a:p>
        </p:txBody>
      </p:sp>
    </p:spTree>
    <p:extLst>
      <p:ext uri="{BB962C8B-B14F-4D97-AF65-F5344CB8AC3E}">
        <p14:creationId xmlns:p14="http://schemas.microsoft.com/office/powerpoint/2010/main" val="69641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1" presetClass="entr" presetSubtype="0" fill="hold"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r>
            <a:br>
              <a:rPr lang="en-ZA" dirty="0"/>
            </a:br>
            <a:endParaRPr lang="en-ZA" dirty="0"/>
          </a:p>
        </p:txBody>
      </p:sp>
      <p:pic>
        <p:nvPicPr>
          <p:cNvPr id="4" name="Picture 2" descr="http://action4africa.files.wordpress.com/2011/06/edutainer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427984" y="1772816"/>
            <a:ext cx="4572000" cy="3174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ulian\Desktop\DSC03782.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1772816"/>
            <a:ext cx="4224469" cy="316835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82000" y="908720"/>
            <a:ext cx="8568952" cy="504056"/>
          </a:xfrm>
          <a:prstGeom prst="rect">
            <a:avLst/>
          </a:prstGeom>
        </p:spPr>
        <p:txBody>
          <a:bodyPr vert="horz" lIns="91440" tIns="45720" rIns="91440" bIns="45720" rtlCol="0">
            <a:normAutofit fontScale="92500" lnSpcReduction="10000"/>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ZA" sz="2800" dirty="0" smtClean="0"/>
              <a:t>Semi-permanent structures &amp; other infrastructure</a:t>
            </a:r>
          </a:p>
          <a:p>
            <a:endParaRPr lang="en-ZA" dirty="0"/>
          </a:p>
        </p:txBody>
      </p:sp>
      <p:sp>
        <p:nvSpPr>
          <p:cNvPr id="10" name="Text Box 5"/>
          <p:cNvSpPr txBox="1">
            <a:spLocks noChangeArrowheads="1"/>
          </p:cNvSpPr>
          <p:nvPr/>
        </p:nvSpPr>
        <p:spPr bwMode="auto">
          <a:xfrm>
            <a:off x="-21272" y="1561723"/>
            <a:ext cx="9144000" cy="1954381"/>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Advantages</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They are well equipped</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Popular with CSI</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Often linked to training &amp; ongoing support</a:t>
            </a:r>
          </a:p>
        </p:txBody>
      </p:sp>
      <p:sp>
        <p:nvSpPr>
          <p:cNvPr id="11" name="Text Box 5"/>
          <p:cNvSpPr txBox="1">
            <a:spLocks noChangeArrowheads="1"/>
          </p:cNvSpPr>
          <p:nvPr/>
        </p:nvSpPr>
        <p:spPr bwMode="auto">
          <a:xfrm>
            <a:off x="-21272" y="3494618"/>
            <a:ext cx="9144000" cy="1446550"/>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Disadvantages</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They are expensive </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Can’t be rolled out rapidly &amp; meet the scale of the challenge</a:t>
            </a:r>
          </a:p>
        </p:txBody>
      </p:sp>
    </p:spTree>
    <p:extLst>
      <p:ext uri="{BB962C8B-B14F-4D97-AF65-F5344CB8AC3E}">
        <p14:creationId xmlns:p14="http://schemas.microsoft.com/office/powerpoint/2010/main" val="118908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1" presetClass="entr" presetSubtype="0" fill="hold"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3289" y="4372168"/>
            <a:ext cx="6512511" cy="1143000"/>
          </a:xfrm>
          <a:prstGeom prst="rect">
            <a:avLst/>
          </a:prstGeom>
          <a:effectLst/>
        </p:spPr>
        <p:txBody>
          <a:bodyPr vert="horz" lIns="91440" tIns="45720" rIns="91440" bIns="45720" rtlCol="0" anchor="t" anchorCtr="0">
            <a:normAutofit/>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solidFill>
                  <a:schemeClr val="tx1"/>
                </a:solidFill>
                <a:effectLst>
                  <a:reflection blurRad="6350" stA="55000" endA="300" endPos="45500" dir="5400000" sy="-100000" algn="bl" rotWithShape="0"/>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ZA" dirty="0"/>
          </a:p>
        </p:txBody>
      </p:sp>
      <p:pic>
        <p:nvPicPr>
          <p:cNvPr id="7" name="Picture 1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03648" y="1484784"/>
            <a:ext cx="645859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21272" y="1465491"/>
            <a:ext cx="9144000" cy="1446550"/>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Advantages</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They are well equipped</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High quality and will meet all norms &amp; standards</a:t>
            </a:r>
          </a:p>
        </p:txBody>
      </p:sp>
      <p:sp>
        <p:nvSpPr>
          <p:cNvPr id="8" name="Text Box 5"/>
          <p:cNvSpPr txBox="1">
            <a:spLocks noChangeArrowheads="1"/>
          </p:cNvSpPr>
          <p:nvPr/>
        </p:nvSpPr>
        <p:spPr bwMode="auto">
          <a:xfrm>
            <a:off x="0" y="2852936"/>
            <a:ext cx="9144000" cy="2462213"/>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Disadvantages</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They are very expensive </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Can’t be rolled out rapidly &amp; meet the scale of the challenge</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Unlikely to be built in informal settlements</a:t>
            </a:r>
          </a:p>
          <a:p>
            <a:pPr marL="342900" indent="-342900" eaLnBrk="1" hangingPunct="1">
              <a:spcBef>
                <a:spcPct val="50000"/>
              </a:spcBef>
              <a:buFont typeface="Wingdings" panose="05000000000000000000" pitchFamily="2" charset="2"/>
              <a:buChar char="ü"/>
            </a:pPr>
            <a:r>
              <a:rPr lang="en-US" altLang="en-US" sz="2200" dirty="0" smtClean="0">
                <a:latin typeface="Arial" panose="020B0604020202020204" pitchFamily="34" charset="0"/>
                <a:cs typeface="Arial" panose="020B0604020202020204" pitchFamily="34" charset="0"/>
              </a:rPr>
              <a:t>Unlikely to be accessible to children from informal settlements</a:t>
            </a:r>
          </a:p>
        </p:txBody>
      </p:sp>
      <p:sp>
        <p:nvSpPr>
          <p:cNvPr id="9" name="Content Placeholder 2"/>
          <p:cNvSpPr txBox="1">
            <a:spLocks/>
          </p:cNvSpPr>
          <p:nvPr/>
        </p:nvSpPr>
        <p:spPr>
          <a:xfrm>
            <a:off x="282000" y="620688"/>
            <a:ext cx="8568952" cy="792088"/>
          </a:xfrm>
          <a:prstGeom prst="rect">
            <a:avLst/>
          </a:prstGeom>
        </p:spPr>
        <p:txBody>
          <a:bodyPr vert="horz" lIns="91440" tIns="45720" rIns="91440" bIns="45720" rtlCol="0">
            <a:normAutofit fontScale="92500" lnSpcReduction="20000"/>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ZA" sz="2800" dirty="0" smtClean="0"/>
              <a:t>Construction of formal buildings </a:t>
            </a:r>
            <a:r>
              <a:rPr lang="en-ZA" sz="2800" u="sng" dirty="0" smtClean="0"/>
              <a:t>outside</a:t>
            </a:r>
            <a:r>
              <a:rPr lang="en-ZA" sz="2800" dirty="0" smtClean="0"/>
              <a:t> informal settlements</a:t>
            </a:r>
          </a:p>
          <a:p>
            <a:endParaRPr lang="en-ZA" dirty="0"/>
          </a:p>
        </p:txBody>
      </p:sp>
    </p:spTree>
    <p:extLst>
      <p:ext uri="{BB962C8B-B14F-4D97-AF65-F5344CB8AC3E}">
        <p14:creationId xmlns:p14="http://schemas.microsoft.com/office/powerpoint/2010/main" val="4578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1" presetClass="entr" presetSubtype="0"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04" y="260648"/>
            <a:ext cx="8675592" cy="1143000"/>
          </a:xfrm>
        </p:spPr>
        <p:txBody>
          <a:bodyPr/>
          <a:lstStyle/>
          <a:p>
            <a:r>
              <a:rPr lang="en-ZA" dirty="0"/>
              <a:t>Current responses can’t meet the scale of the </a:t>
            </a:r>
            <a:r>
              <a:rPr lang="en-ZA" dirty="0" smtClean="0"/>
              <a:t>challenge</a:t>
            </a:r>
            <a:endParaRPr lang="en-ZA" dirty="0"/>
          </a:p>
        </p:txBody>
      </p:sp>
      <p:sp>
        <p:nvSpPr>
          <p:cNvPr id="4" name="Title 2"/>
          <p:cNvSpPr txBox="1">
            <a:spLocks/>
          </p:cNvSpPr>
          <p:nvPr/>
        </p:nvSpPr>
        <p:spPr>
          <a:xfrm>
            <a:off x="1979712" y="832148"/>
            <a:ext cx="8229600" cy="1143000"/>
          </a:xfrm>
          <a:prstGeom prst="rect">
            <a:avLst/>
          </a:prstGeom>
          <a:effectLst/>
        </p:spPr>
        <p:txBody>
          <a:bodyPr vert="horz" lIns="91440" tIns="45720" rIns="91440" bIns="45720" rtlCol="0" anchor="t" anchorCtr="0">
            <a:normAutofit/>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solidFill>
                  <a:schemeClr val="tx1"/>
                </a:solidFill>
                <a:effectLst>
                  <a:reflection blurRad="6350" stA="55000" endA="300" endPos="45500" dir="5400000" sy="-100000" algn="bl" rotWithShape="0"/>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ZA" sz="3200" dirty="0"/>
          </a:p>
        </p:txBody>
      </p:sp>
      <p:pic>
        <p:nvPicPr>
          <p:cNvPr id="5" name="Picture 3" descr="C:\Users\Julian\Desktop\ECD practical research\Mangaung\ALL PHOTOS\DSC0208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0904" y="2019583"/>
            <a:ext cx="2519771" cy="1889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ulian\Desktop\DSC03782.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4611" y="2010436"/>
            <a:ext cx="2563493" cy="1922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559" r="38898" b="53270"/>
          <a:stretch/>
        </p:blipFill>
        <p:spPr bwMode="auto">
          <a:xfrm>
            <a:off x="5564091" y="1956262"/>
            <a:ext cx="3472405" cy="233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 y="1556792"/>
            <a:ext cx="9144000" cy="584775"/>
          </a:xfrm>
          <a:prstGeom prst="rect">
            <a:avLst/>
          </a:prstGeom>
          <a:solidFill>
            <a:srgbClr val="FFC000">
              <a:alpha val="95000"/>
            </a:srgbClr>
          </a:solidFill>
          <a:ln>
            <a:noFill/>
          </a:ln>
          <a:effectLs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dirty="0" smtClean="0">
                <a:latin typeface="Arial" panose="020B0604020202020204" pitchFamily="34" charset="0"/>
                <a:cs typeface="Arial" panose="020B0604020202020204" pitchFamily="34" charset="0"/>
              </a:rPr>
              <a:t>The state should adopt a </a:t>
            </a:r>
            <a:r>
              <a:rPr lang="en-US" altLang="en-US" sz="3200" b="1" dirty="0" smtClean="0">
                <a:latin typeface="Arial" panose="020B0604020202020204" pitchFamily="34" charset="0"/>
                <a:cs typeface="Arial" panose="020B0604020202020204" pitchFamily="34" charset="0"/>
              </a:rPr>
              <a:t>new approach</a:t>
            </a:r>
            <a:endParaRPr lang="en-US" altLang="en-US" sz="3200" dirty="0" smtClean="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1" y="2132856"/>
            <a:ext cx="9143999" cy="2862322"/>
          </a:xfrm>
          <a:prstGeom prst="rect">
            <a:avLst/>
          </a:prstGeom>
          <a:solidFill>
            <a:srgbClr val="FFC000">
              <a:alpha val="95000"/>
            </a:srgbClr>
          </a:solidFill>
          <a:ln>
            <a:noFill/>
          </a:ln>
          <a:effectLst/>
          <a:extLst/>
        </p:spPr>
        <p:txBody>
          <a:bodyPr wrap="square">
            <a:spAutoFit/>
          </a:bodyPr>
          <a:lstStyle>
            <a:defPPr>
              <a:defRPr lang="en-US"/>
            </a:defPPr>
            <a:lvl1pPr algn="ctr">
              <a:spcBef>
                <a:spcPct val="50000"/>
              </a:spcBef>
              <a:defRPr sz="3200">
                <a:latin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lvl="1" indent="0"/>
            <a:r>
              <a:rPr lang="en-ZA" sz="2800" dirty="0">
                <a:latin typeface="Arial" panose="020B0604020202020204" pitchFamily="34" charset="0"/>
                <a:cs typeface="Arial" panose="020B0604020202020204" pitchFamily="34" charset="0"/>
              </a:rPr>
              <a:t>Which is </a:t>
            </a:r>
            <a:endParaRPr lang="en-ZA" sz="2800" b="1" dirty="0" smtClean="0">
              <a:latin typeface="Arial" panose="020B0604020202020204" pitchFamily="34" charset="0"/>
              <a:cs typeface="Arial" panose="020B0604020202020204" pitchFamily="34" charset="0"/>
            </a:endParaRPr>
          </a:p>
          <a:p>
            <a:pPr marL="1200150" lvl="1" indent="-457200">
              <a:buFont typeface="Wingdings" panose="05000000000000000000" pitchFamily="2" charset="2"/>
              <a:buChar char="ü"/>
            </a:pPr>
            <a:r>
              <a:rPr lang="en-ZA" sz="2800" b="1" dirty="0" smtClean="0">
                <a:latin typeface="Arial" panose="020B0604020202020204" pitchFamily="34" charset="0"/>
                <a:cs typeface="Arial" panose="020B0604020202020204" pitchFamily="34" charset="0"/>
              </a:rPr>
              <a:t>Incremental</a:t>
            </a:r>
            <a:r>
              <a:rPr lang="en-ZA" sz="2800" b="1" dirty="0">
                <a:latin typeface="Arial" panose="020B0604020202020204" pitchFamily="34" charset="0"/>
                <a:cs typeface="Arial" panose="020B0604020202020204" pitchFamily="34" charset="0"/>
              </a:rPr>
              <a:t>,</a:t>
            </a:r>
            <a:r>
              <a:rPr lang="en-ZA" sz="2800" dirty="0">
                <a:latin typeface="Arial" panose="020B0604020202020204" pitchFamily="34" charset="0"/>
                <a:cs typeface="Arial" panose="020B0604020202020204" pitchFamily="34" charset="0"/>
              </a:rPr>
              <a:t> </a:t>
            </a:r>
          </a:p>
          <a:p>
            <a:pPr marL="1200150" lvl="1" indent="-457200">
              <a:buFont typeface="Wingdings" panose="05000000000000000000" pitchFamily="2" charset="2"/>
              <a:buChar char="ü"/>
            </a:pPr>
            <a:r>
              <a:rPr lang="en-ZA" sz="2800" b="1" dirty="0" smtClean="0">
                <a:latin typeface="Arial" panose="020B0604020202020204" pitchFamily="34" charset="0"/>
                <a:cs typeface="Arial" panose="020B0604020202020204" pitchFamily="34" charset="0"/>
              </a:rPr>
              <a:t>Systematic, </a:t>
            </a:r>
            <a:endParaRPr lang="en-ZA" sz="2800" b="1" dirty="0">
              <a:latin typeface="Arial" panose="020B0604020202020204" pitchFamily="34" charset="0"/>
              <a:cs typeface="Arial" panose="020B0604020202020204" pitchFamily="34" charset="0"/>
            </a:endParaRPr>
          </a:p>
          <a:p>
            <a:pPr marL="1200150" lvl="1" indent="-457200">
              <a:buFont typeface="Wingdings" panose="05000000000000000000" pitchFamily="2" charset="2"/>
              <a:buChar char="ü"/>
            </a:pPr>
            <a:r>
              <a:rPr lang="en-ZA" sz="2800" b="1" dirty="0" smtClean="0">
                <a:latin typeface="Arial" panose="020B0604020202020204" pitchFamily="34" charset="0"/>
                <a:cs typeface="Arial" panose="020B0604020202020204" pitchFamily="34" charset="0"/>
              </a:rPr>
              <a:t>Inclusive,</a:t>
            </a:r>
          </a:p>
          <a:p>
            <a:pPr marL="1200150" lvl="1" indent="-457200" algn="just">
              <a:buFont typeface="Wingdings" panose="05000000000000000000" pitchFamily="2" charset="2"/>
              <a:buChar char="ü"/>
            </a:pPr>
            <a:r>
              <a:rPr lang="en-ZA" sz="2800" dirty="0" smtClean="0">
                <a:latin typeface="Arial" panose="020B0604020202020204" pitchFamily="34" charset="0"/>
                <a:cs typeface="Arial" panose="020B0604020202020204" pitchFamily="34" charset="0"/>
              </a:rPr>
              <a:t>And is </a:t>
            </a:r>
            <a:r>
              <a:rPr lang="en-ZA" sz="2800" b="1" dirty="0" smtClean="0">
                <a:latin typeface="Arial" panose="020B0604020202020204" pitchFamily="34" charset="0"/>
                <a:cs typeface="Arial" panose="020B0604020202020204" pitchFamily="34" charset="0"/>
              </a:rPr>
              <a:t>not reliant on formal registrations</a:t>
            </a:r>
            <a:r>
              <a:rPr lang="en-ZA" sz="2800" dirty="0">
                <a:latin typeface="Arial" panose="020B0604020202020204" pitchFamily="34" charset="0"/>
                <a:cs typeface="Arial" panose="020B0604020202020204" pitchFamily="34" charset="0"/>
              </a:rPr>
              <a:t> </a:t>
            </a:r>
            <a:endParaRPr lang="en-ZA" sz="2800" dirty="0" smtClean="0">
              <a:latin typeface="Arial" panose="020B0604020202020204" pitchFamily="34" charset="0"/>
              <a:cs typeface="Arial" panose="020B0604020202020204" pitchFamily="34" charset="0"/>
            </a:endParaRPr>
          </a:p>
          <a:p>
            <a:pPr marL="1155700" lvl="1" indent="3175" algn="just"/>
            <a:r>
              <a:rPr lang="en-ZA" sz="2000" dirty="0" smtClean="0">
                <a:latin typeface="Arial" panose="020B0604020202020204" pitchFamily="34" charset="0"/>
                <a:cs typeface="Arial" panose="020B0604020202020204" pitchFamily="34" charset="0"/>
              </a:rPr>
              <a:t>(i.e.</a:t>
            </a:r>
            <a:r>
              <a:rPr lang="en-ZA" sz="2000" b="1" dirty="0" smtClean="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partial care facility &amp; partial care programme registration, and NPO registration).</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1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Aim of the New Approach</a:t>
            </a:r>
            <a:endParaRPr lang="en-ZA" dirty="0"/>
          </a:p>
        </p:txBody>
      </p:sp>
      <p:pic>
        <p:nvPicPr>
          <p:cNvPr id="5" name="Picture 3" descr="C:\Users\Julian\Desktop\ECD practical research\Mangaung\ALL PHOTOS\DSC0208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0904" y="2019583"/>
            <a:ext cx="2519771" cy="1889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ulian\Desktop\DSC03782.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4611" y="2010436"/>
            <a:ext cx="2563493" cy="1922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559" r="38898" b="53270"/>
          <a:stretch/>
        </p:blipFill>
        <p:spPr bwMode="auto">
          <a:xfrm>
            <a:off x="5564091" y="1956262"/>
            <a:ext cx="3472405" cy="233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a:xfrm>
            <a:off x="-7620" y="1570407"/>
            <a:ext cx="9176811" cy="3108543"/>
          </a:xfrm>
          <a:prstGeom prst="rect">
            <a:avLst/>
          </a:prstGeom>
          <a:solidFill>
            <a:srgbClr val="FFC000">
              <a:alpha val="95000"/>
            </a:srgbClr>
          </a:solidFill>
          <a:ln>
            <a:noFill/>
          </a:ln>
          <a:effectLst/>
          <a:extLst/>
        </p:spPr>
        <p:txBody>
          <a:bodyPr wrap="square">
            <a:spAutoFit/>
          </a:bodyPr>
          <a:lstStyle>
            <a:defPPr>
              <a:defRPr lang="en-US"/>
            </a:defPPr>
            <a:lvl1pPr algn="ctr">
              <a:spcBef>
                <a:spcPct val="50000"/>
              </a:spcBef>
              <a:defRPr sz="2800">
                <a:latin typeface="Arial" panose="020B0604020202020204" pitchFamily="34" charset="0"/>
                <a:cs typeface="Arial" panose="020B0604020202020204"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2057400" indent="-1616075" algn="l"/>
            <a:r>
              <a:rPr lang="en-ZA" dirty="0" smtClean="0"/>
              <a:t>To </a:t>
            </a:r>
            <a:r>
              <a:rPr lang="en-ZA" b="1" u="sng" dirty="0" smtClean="0"/>
              <a:t>rapidly</a:t>
            </a:r>
            <a:r>
              <a:rPr lang="en-ZA" dirty="0" smtClean="0"/>
              <a:t> achieve </a:t>
            </a:r>
            <a:r>
              <a:rPr lang="en-ZA" dirty="0"/>
              <a:t>improvements in </a:t>
            </a:r>
            <a:endParaRPr lang="en-ZA" dirty="0" smtClean="0"/>
          </a:p>
          <a:p>
            <a:pPr marL="1158875" indent="-625475" algn="l">
              <a:buFont typeface="Wingdings" panose="05000000000000000000" pitchFamily="2" charset="2"/>
              <a:buChar char="ü"/>
            </a:pPr>
            <a:r>
              <a:rPr lang="en-ZA" b="1" dirty="0" smtClean="0"/>
              <a:t>health</a:t>
            </a:r>
            <a:r>
              <a:rPr lang="en-ZA" dirty="0" smtClean="0"/>
              <a:t>,</a:t>
            </a:r>
          </a:p>
          <a:p>
            <a:pPr marL="1158875" indent="-625475" algn="l">
              <a:buFont typeface="Wingdings" panose="05000000000000000000" pitchFamily="2" charset="2"/>
              <a:buChar char="ü"/>
            </a:pPr>
            <a:r>
              <a:rPr lang="en-ZA" b="1" dirty="0" smtClean="0"/>
              <a:t>safety</a:t>
            </a:r>
            <a:r>
              <a:rPr lang="en-ZA" dirty="0" smtClean="0"/>
              <a:t>, </a:t>
            </a:r>
          </a:p>
          <a:p>
            <a:pPr marL="1158875" indent="-625475" algn="l">
              <a:buFont typeface="Wingdings" panose="05000000000000000000" pitchFamily="2" charset="2"/>
              <a:buChar char="ü"/>
            </a:pPr>
            <a:r>
              <a:rPr lang="en-ZA" dirty="0" smtClean="0"/>
              <a:t>and </a:t>
            </a:r>
            <a:r>
              <a:rPr lang="en-ZA" b="1" dirty="0" smtClean="0"/>
              <a:t>care </a:t>
            </a:r>
            <a:r>
              <a:rPr lang="en-ZA" sz="2400" dirty="0" smtClean="0"/>
              <a:t>(including improved ECD programmes)</a:t>
            </a:r>
            <a:endParaRPr lang="en-ZA" sz="2400" dirty="0"/>
          </a:p>
          <a:p>
            <a:pPr marL="1158875" indent="-625475" algn="l">
              <a:buFont typeface="Wingdings" panose="05000000000000000000" pitchFamily="2" charset="2"/>
              <a:buChar char="ü"/>
            </a:pPr>
            <a:r>
              <a:rPr lang="en-ZA" dirty="0" smtClean="0"/>
              <a:t>for </a:t>
            </a:r>
            <a:r>
              <a:rPr lang="en-ZA" b="1" u="sng" dirty="0"/>
              <a:t>large numbers</a:t>
            </a:r>
            <a:r>
              <a:rPr lang="en-ZA" b="1" i="1" dirty="0"/>
              <a:t> </a:t>
            </a:r>
            <a:r>
              <a:rPr lang="en-ZA" b="1" dirty="0" smtClean="0"/>
              <a:t>of vulnerable children.</a:t>
            </a:r>
            <a:endParaRPr lang="en-ZA" b="1" dirty="0"/>
          </a:p>
        </p:txBody>
      </p:sp>
    </p:spTree>
    <p:extLst>
      <p:ext uri="{BB962C8B-B14F-4D97-AF65-F5344CB8AC3E}">
        <p14:creationId xmlns:p14="http://schemas.microsoft.com/office/powerpoint/2010/main" val="335780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49032" y="45408"/>
            <a:ext cx="8784976" cy="8633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tIns="18000" bIns="72000" rtlCol="0" anchor="t" anchorCtr="1"/>
          <a:lstStyle/>
          <a:p>
            <a:pPr algn="ctr"/>
            <a:endParaRPr lang="en-ZA" sz="36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5261600" y="997536"/>
            <a:ext cx="2005216" cy="2953112"/>
          </a:xfrm>
          <a:prstGeom prst="rect">
            <a:avLst/>
          </a:prstGeom>
          <a:solidFill>
            <a:srgbClr val="FFFF00"/>
          </a:solidFill>
          <a:ln w="28575">
            <a:solidFill>
              <a:schemeClr val="tx1"/>
            </a:solidFill>
          </a:ln>
        </p:spPr>
        <p:txBody>
          <a:bodyPr vert="horz" lIns="18000" tIns="45720" rIns="18000" bIns="45720" rtlCol="0">
            <a:normAutofit lnSpcReduction="10000"/>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None/>
            </a:pPr>
            <a:r>
              <a:rPr lang="en-US" sz="1900" dirty="0" smtClean="0"/>
              <a:t>Provide support</a:t>
            </a:r>
          </a:p>
          <a:p>
            <a:pPr marL="45720" indent="0" algn="l">
              <a:buNone/>
            </a:pPr>
            <a:r>
              <a:rPr lang="en-US" sz="1900" dirty="0" smtClean="0"/>
              <a:t>Criteria:</a:t>
            </a:r>
          </a:p>
          <a:p>
            <a:pPr marL="388620" indent="-342900" algn="l">
              <a:buClrTx/>
              <a:buFont typeface="Wingdings" panose="05000000000000000000" pitchFamily="2" charset="2"/>
              <a:buChar char="ü"/>
            </a:pPr>
            <a:r>
              <a:rPr lang="en-US" sz="1900" b="1" dirty="0" smtClean="0"/>
              <a:t>Institutional </a:t>
            </a:r>
            <a:r>
              <a:rPr lang="en-US" sz="1900" b="1" dirty="0"/>
              <a:t>Capacity</a:t>
            </a:r>
            <a:r>
              <a:rPr lang="en-US" sz="1900" b="1" dirty="0" smtClean="0"/>
              <a:t>,</a:t>
            </a:r>
          </a:p>
          <a:p>
            <a:pPr marL="388620" indent="-342900" algn="l">
              <a:buClrTx/>
              <a:buFont typeface="Wingdings" panose="05000000000000000000" pitchFamily="2" charset="2"/>
              <a:buChar char="ü"/>
            </a:pPr>
            <a:r>
              <a:rPr lang="en-US" sz="1900" b="1" dirty="0" smtClean="0"/>
              <a:t>Care</a:t>
            </a:r>
          </a:p>
          <a:p>
            <a:pPr marL="388620" indent="-342900" algn="l">
              <a:buClrTx/>
              <a:buFont typeface="Wingdings" panose="05000000000000000000" pitchFamily="2" charset="2"/>
              <a:buChar char="ü"/>
            </a:pPr>
            <a:r>
              <a:rPr lang="en-US" sz="1900" b="1" dirty="0" smtClean="0"/>
              <a:t>Learning </a:t>
            </a:r>
            <a:r>
              <a:rPr lang="en-US" sz="1900" b="1" dirty="0"/>
              <a:t>/ </a:t>
            </a:r>
            <a:r>
              <a:rPr lang="en-US" sz="1900" b="1" dirty="0" smtClean="0"/>
              <a:t>Child Development</a:t>
            </a:r>
          </a:p>
          <a:p>
            <a:pPr marL="388620" indent="-342900" algn="l">
              <a:buClrTx/>
              <a:buFont typeface="Wingdings" panose="05000000000000000000" pitchFamily="2" charset="2"/>
              <a:buChar char="ü"/>
            </a:pPr>
            <a:r>
              <a:rPr lang="en-US" sz="1900" b="1" dirty="0" smtClean="0"/>
              <a:t>Infrastructure</a:t>
            </a:r>
            <a:endParaRPr lang="en-ZA" sz="1900" b="1" dirty="0"/>
          </a:p>
        </p:txBody>
      </p:sp>
      <p:sp>
        <p:nvSpPr>
          <p:cNvPr id="6" name="Content Placeholder 2"/>
          <p:cNvSpPr txBox="1">
            <a:spLocks/>
          </p:cNvSpPr>
          <p:nvPr/>
        </p:nvSpPr>
        <p:spPr>
          <a:xfrm>
            <a:off x="3533408" y="980728"/>
            <a:ext cx="1656184" cy="2969920"/>
          </a:xfrm>
          <a:prstGeom prst="rect">
            <a:avLst/>
          </a:prstGeom>
          <a:solidFill>
            <a:srgbClr val="FFFF00"/>
          </a:solidFill>
          <a:ln w="28575">
            <a:solidFill>
              <a:schemeClr val="tx1"/>
            </a:solidFill>
          </a:ln>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ClrTx/>
              <a:buNone/>
            </a:pPr>
            <a:r>
              <a:rPr lang="en-US" sz="1900" b="1" dirty="0" smtClean="0"/>
              <a:t>1) Identify</a:t>
            </a:r>
            <a:r>
              <a:rPr lang="en-US" sz="1900" dirty="0" smtClean="0"/>
              <a:t> &amp; </a:t>
            </a:r>
            <a:r>
              <a:rPr lang="en-US" sz="1900" b="1" dirty="0" smtClean="0"/>
              <a:t>‘</a:t>
            </a:r>
            <a:r>
              <a:rPr lang="en-US" sz="1900" b="1" dirty="0"/>
              <a:t>map’ </a:t>
            </a:r>
            <a:r>
              <a:rPr lang="en-US" sz="1900" dirty="0" smtClean="0"/>
              <a:t>informal </a:t>
            </a:r>
            <a:r>
              <a:rPr lang="en-US" sz="1900" dirty="0"/>
              <a:t>ECD centres </a:t>
            </a:r>
            <a:r>
              <a:rPr lang="en-US" sz="1900" dirty="0" smtClean="0"/>
              <a:t>&amp;</a:t>
            </a:r>
            <a:endParaRPr lang="en-US" sz="1900" b="1" dirty="0"/>
          </a:p>
          <a:p>
            <a:pPr marL="45720" indent="0" algn="ctr">
              <a:buClrTx/>
              <a:buNone/>
            </a:pPr>
            <a:r>
              <a:rPr lang="en-US" sz="1900" b="1" dirty="0" smtClean="0"/>
              <a:t>2) rapidly </a:t>
            </a:r>
            <a:r>
              <a:rPr lang="en-US" sz="1900" b="1" dirty="0"/>
              <a:t>assess </a:t>
            </a:r>
            <a:r>
              <a:rPr lang="en-US" sz="1900" dirty="0"/>
              <a:t>and</a:t>
            </a:r>
            <a:r>
              <a:rPr lang="en-US" sz="1900" b="1" dirty="0"/>
              <a:t> categorise </a:t>
            </a:r>
            <a:r>
              <a:rPr lang="en-US" sz="1900" dirty="0" smtClean="0"/>
              <a:t>them</a:t>
            </a:r>
            <a:endParaRPr lang="en-US" sz="1900" dirty="0"/>
          </a:p>
        </p:txBody>
      </p:sp>
      <p:sp>
        <p:nvSpPr>
          <p:cNvPr id="7" name="Content Placeholder 2"/>
          <p:cNvSpPr txBox="1">
            <a:spLocks/>
          </p:cNvSpPr>
          <p:nvPr/>
        </p:nvSpPr>
        <p:spPr>
          <a:xfrm>
            <a:off x="7349832" y="980728"/>
            <a:ext cx="1656184" cy="2969920"/>
          </a:xfrm>
          <a:prstGeom prst="rect">
            <a:avLst/>
          </a:prstGeom>
          <a:solidFill>
            <a:srgbClr val="FFFF00"/>
          </a:solidFill>
          <a:ln w="28575">
            <a:solidFill>
              <a:schemeClr val="tx1"/>
            </a:solidFill>
          </a:ln>
        </p:spPr>
        <p:txBody>
          <a:bodyPr vert="horz" lIns="18000" tIns="18000" rIns="18000" bIns="1800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ZA" sz="1700" b="1" dirty="0"/>
              <a:t>Varying levels of support </a:t>
            </a:r>
            <a:r>
              <a:rPr lang="en-ZA" sz="1700" dirty="0"/>
              <a:t>should be provided  </a:t>
            </a:r>
            <a:r>
              <a:rPr lang="en-ZA" sz="1700" b="1" dirty="0"/>
              <a:t>depending on categorisation</a:t>
            </a:r>
          </a:p>
          <a:p>
            <a:pPr marL="45720" lvl="0" indent="0" algn="ctr">
              <a:buNone/>
            </a:pPr>
            <a:r>
              <a:rPr lang="en-US" sz="1700" dirty="0" smtClean="0"/>
              <a:t>according to </a:t>
            </a:r>
            <a:r>
              <a:rPr lang="en-US" sz="1700" b="1" dirty="0" smtClean="0"/>
              <a:t>transparent &amp; clearly defined criteria.</a:t>
            </a:r>
            <a:endParaRPr lang="en-ZA" sz="1700" b="1" dirty="0"/>
          </a:p>
        </p:txBody>
      </p:sp>
      <p:sp>
        <p:nvSpPr>
          <p:cNvPr id="8" name="Content Placeholder 2"/>
          <p:cNvSpPr txBox="1">
            <a:spLocks/>
          </p:cNvSpPr>
          <p:nvPr/>
        </p:nvSpPr>
        <p:spPr>
          <a:xfrm>
            <a:off x="1846744" y="998320"/>
            <a:ext cx="1584176" cy="2952328"/>
          </a:xfrm>
          <a:prstGeom prst="rect">
            <a:avLst/>
          </a:prstGeom>
          <a:solidFill>
            <a:srgbClr val="FFFF00"/>
          </a:solidFill>
          <a:ln w="28575">
            <a:solidFill>
              <a:schemeClr val="tx1"/>
            </a:solidFill>
          </a:ln>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ClrTx/>
              <a:buNone/>
            </a:pPr>
            <a:r>
              <a:rPr lang="en-US" sz="1900" dirty="0"/>
              <a:t>DSD </a:t>
            </a:r>
            <a:r>
              <a:rPr lang="en-US" sz="1900" dirty="0" smtClean="0"/>
              <a:t>&amp; state </a:t>
            </a:r>
            <a:r>
              <a:rPr lang="en-US" sz="1900" dirty="0"/>
              <a:t>support </a:t>
            </a:r>
            <a:r>
              <a:rPr lang="en-US" sz="1900" b="1" dirty="0"/>
              <a:t>should </a:t>
            </a:r>
            <a:r>
              <a:rPr lang="en-US" sz="1900" b="1" u="sng" dirty="0"/>
              <a:t>not</a:t>
            </a:r>
            <a:r>
              <a:rPr lang="en-US" sz="1900" b="1" dirty="0"/>
              <a:t> be contingent on NPO or </a:t>
            </a:r>
            <a:r>
              <a:rPr lang="en-US" sz="1900" b="1" dirty="0" smtClean="0"/>
              <a:t>partial care </a:t>
            </a:r>
            <a:r>
              <a:rPr lang="en-US" sz="1900" b="1" dirty="0"/>
              <a:t>registration</a:t>
            </a:r>
          </a:p>
        </p:txBody>
      </p:sp>
      <p:sp>
        <p:nvSpPr>
          <p:cNvPr id="10" name="TextBox 9"/>
          <p:cNvSpPr txBox="1"/>
          <p:nvPr/>
        </p:nvSpPr>
        <p:spPr>
          <a:xfrm>
            <a:off x="167640" y="5097378"/>
            <a:ext cx="8838376" cy="400110"/>
          </a:xfrm>
          <a:prstGeom prst="rect">
            <a:avLst/>
          </a:prstGeom>
          <a:solidFill>
            <a:srgbClr val="99CCFF"/>
          </a:solidFill>
          <a:ln w="28575">
            <a:solidFill>
              <a:schemeClr val="tx1"/>
            </a:solidFill>
          </a:ln>
        </p:spPr>
        <p:txBody>
          <a:bodyPr wrap="square" rtlCol="0">
            <a:spAutoFit/>
          </a:bodyPr>
          <a:lstStyle/>
          <a:p>
            <a:pPr algn="just"/>
            <a:r>
              <a:rPr lang="en-US" sz="2000" b="1" dirty="0" smtClean="0">
                <a:latin typeface="Arial" panose="020B0604020202020204" pitchFamily="34" charset="0"/>
                <a:cs typeface="Arial" panose="020B0604020202020204" pitchFamily="34" charset="0"/>
              </a:rPr>
              <a:t>Recognise </a:t>
            </a: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he </a:t>
            </a:r>
            <a:r>
              <a:rPr lang="en-US" sz="2000" b="1" dirty="0">
                <a:latin typeface="Arial" panose="020B0604020202020204" pitchFamily="34" charset="0"/>
                <a:cs typeface="Arial" panose="020B0604020202020204" pitchFamily="34" charset="0"/>
              </a:rPr>
              <a:t>value and importance </a:t>
            </a:r>
            <a:r>
              <a:rPr lang="en-US" sz="2000" dirty="0">
                <a:latin typeface="Arial" panose="020B0604020202020204" pitchFamily="34" charset="0"/>
                <a:cs typeface="Arial" panose="020B0604020202020204" pitchFamily="34" charset="0"/>
              </a:rPr>
              <a:t>of informal ECD </a:t>
            </a:r>
            <a:r>
              <a:rPr lang="en-US" sz="2000" dirty="0" smtClean="0">
                <a:latin typeface="Arial" panose="020B0604020202020204" pitchFamily="34" charset="0"/>
                <a:cs typeface="Arial" panose="020B0604020202020204" pitchFamily="34" charset="0"/>
              </a:rPr>
              <a:t>centres.</a:t>
            </a:r>
            <a:endParaRPr lang="en-ZA" sz="2000" dirty="0">
              <a:latin typeface="Arial" panose="020B0604020202020204" pitchFamily="34" charset="0"/>
              <a:cs typeface="Arial" panose="020B0604020202020204" pitchFamily="34" charset="0"/>
            </a:endParaRPr>
          </a:p>
        </p:txBody>
      </p:sp>
      <p:sp>
        <p:nvSpPr>
          <p:cNvPr id="15" name="TextBox 14"/>
          <p:cNvSpPr txBox="1"/>
          <p:nvPr/>
        </p:nvSpPr>
        <p:spPr>
          <a:xfrm>
            <a:off x="179512" y="3997513"/>
            <a:ext cx="8826504" cy="1015663"/>
          </a:xfrm>
          <a:prstGeom prst="rect">
            <a:avLst/>
          </a:prstGeom>
          <a:solidFill>
            <a:srgbClr val="CC99FF"/>
          </a:solidFill>
          <a:ln w="28575">
            <a:solidFill>
              <a:schemeClr val="tx1"/>
            </a:solidFill>
          </a:ln>
        </p:spPr>
        <p:txBody>
          <a:bodyPr wrap="square" rtlCol="0">
            <a:spAutoFit/>
          </a:bodyPr>
          <a:lstStyle/>
          <a:p>
            <a:pPr algn="just"/>
            <a:r>
              <a:rPr lang="en-US" sz="2000" b="1" dirty="0" smtClean="0">
                <a:latin typeface="Arial" panose="020B0604020202020204" pitchFamily="34" charset="0"/>
                <a:cs typeface="Arial" panose="020B0604020202020204" pitchFamily="34" charset="0"/>
              </a:rPr>
              <a:t>Recognise </a:t>
            </a:r>
            <a:r>
              <a:rPr lang="en-US" sz="2000" dirty="0">
                <a:latin typeface="Arial" panose="020B0604020202020204" pitchFamily="34" charset="0"/>
                <a:cs typeface="Arial" panose="020B0604020202020204" pitchFamily="34" charset="0"/>
              </a:rPr>
              <a:t>that many are able to provide </a:t>
            </a:r>
            <a:r>
              <a:rPr lang="en-US" sz="2000" b="1" dirty="0">
                <a:latin typeface="Arial" panose="020B0604020202020204" pitchFamily="34" charset="0"/>
                <a:cs typeface="Arial" panose="020B0604020202020204" pitchFamily="34" charset="0"/>
              </a:rPr>
              <a:t>‘acceptable informal ECD services</a:t>
            </a:r>
            <a:r>
              <a:rPr lang="en-US" sz="2000" dirty="0">
                <a:latin typeface="Arial" panose="020B0604020202020204" pitchFamily="34" charset="0"/>
                <a:cs typeface="Arial" panose="020B0604020202020204" pitchFamily="34" charset="0"/>
              </a:rPr>
              <a:t>’ even though they might not be able to achieve formal registration </a:t>
            </a:r>
            <a:r>
              <a:rPr lang="en-US" sz="2000" dirty="0" smtClean="0">
                <a:latin typeface="Arial" panose="020B0604020202020204" pitchFamily="34" charset="0"/>
                <a:cs typeface="Arial" panose="020B0604020202020204" pitchFamily="34" charset="0"/>
              </a:rPr>
              <a:t>standards</a:t>
            </a:r>
            <a:endParaRPr lang="en-ZA" sz="2000" dirty="0">
              <a:latin typeface="Arial" panose="020B0604020202020204" pitchFamily="34" charset="0"/>
              <a:cs typeface="Arial" panose="020B0604020202020204" pitchFamily="34" charset="0"/>
            </a:endParaRPr>
          </a:p>
        </p:txBody>
      </p:sp>
      <p:sp>
        <p:nvSpPr>
          <p:cNvPr id="17" name="TextBox 16"/>
          <p:cNvSpPr txBox="1"/>
          <p:nvPr/>
        </p:nvSpPr>
        <p:spPr>
          <a:xfrm>
            <a:off x="2339752" y="323945"/>
            <a:ext cx="4464496" cy="584775"/>
          </a:xfrm>
          <a:prstGeom prst="rect">
            <a:avLst/>
          </a:prstGeom>
          <a:noFill/>
        </p:spPr>
        <p:txBody>
          <a:bodyPr wrap="square" rtlCol="0">
            <a:spAutoFit/>
          </a:bodyPr>
          <a:lstStyle/>
          <a:p>
            <a:pPr algn="ctr"/>
            <a:r>
              <a:rPr lang="en-ZA" sz="3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New </a:t>
            </a:r>
            <a:r>
              <a:rPr lang="en-ZA" sz="3200" b="1" dirty="0" smtClean="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Approach</a:t>
            </a:r>
            <a:endParaRPr lang="en-ZA" sz="3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Content Placeholder 2"/>
          <p:cNvSpPr txBox="1">
            <a:spLocks/>
          </p:cNvSpPr>
          <p:nvPr/>
        </p:nvSpPr>
        <p:spPr>
          <a:xfrm>
            <a:off x="179512" y="980728"/>
            <a:ext cx="1584176" cy="2952328"/>
          </a:xfrm>
          <a:prstGeom prst="rect">
            <a:avLst/>
          </a:prstGeom>
          <a:solidFill>
            <a:srgbClr val="FFFF00"/>
          </a:solidFill>
          <a:ln w="28575">
            <a:solidFill>
              <a:schemeClr val="tx1"/>
            </a:solidFill>
          </a:ln>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endParaRPr lang="en-US" sz="1900" b="1" dirty="0" smtClean="0"/>
          </a:p>
          <a:p>
            <a:pPr marL="45720" indent="0" algn="ctr">
              <a:buNone/>
            </a:pPr>
            <a:r>
              <a:rPr lang="en-US" sz="1900" b="1" dirty="0" smtClean="0"/>
              <a:t>Willingness </a:t>
            </a:r>
            <a:r>
              <a:rPr lang="en-US" sz="1900" b="1" dirty="0"/>
              <a:t>to work with informal ECD centres</a:t>
            </a:r>
            <a:endParaRPr lang="en-ZA" sz="1900" b="1" dirty="0"/>
          </a:p>
          <a:p>
            <a:pPr marL="45720" indent="0" algn="ctr">
              <a:buNone/>
            </a:pPr>
            <a:endParaRPr lang="en-ZA" sz="1900" b="1" dirty="0"/>
          </a:p>
        </p:txBody>
      </p:sp>
    </p:spTree>
    <p:extLst>
      <p:ext uri="{BB962C8B-B14F-4D97-AF65-F5344CB8AC3E}">
        <p14:creationId xmlns:p14="http://schemas.microsoft.com/office/powerpoint/2010/main" val="82711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5"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Rapid Assessment &amp; Categorisation (RAC)</a:t>
            </a:r>
            <a:endParaRPr lang="en-ZA" sz="3200" dirty="0"/>
          </a:p>
        </p:txBody>
      </p:sp>
      <p:sp>
        <p:nvSpPr>
          <p:cNvPr id="3" name="Content Placeholder 2"/>
          <p:cNvSpPr>
            <a:spLocks noGrp="1"/>
          </p:cNvSpPr>
          <p:nvPr>
            <p:ph sz="quarter" idx="13"/>
          </p:nvPr>
        </p:nvSpPr>
        <p:spPr/>
        <p:txBody>
          <a:bodyPr>
            <a:normAutofit lnSpcReduction="10000"/>
          </a:bodyPr>
          <a:lstStyle/>
          <a:p>
            <a:pPr marL="45720" lvl="0" indent="0">
              <a:buNone/>
            </a:pPr>
            <a:r>
              <a:rPr lang="en-US" dirty="0"/>
              <a:t>ECD centres should be divided into </a:t>
            </a:r>
            <a:r>
              <a:rPr lang="en-US" b="1" dirty="0" smtClean="0"/>
              <a:t>3 main categories </a:t>
            </a:r>
            <a:r>
              <a:rPr lang="en-US" dirty="0" smtClean="0"/>
              <a:t>(with sub- categories) and </a:t>
            </a:r>
            <a:r>
              <a:rPr lang="en-US" dirty="0"/>
              <a:t>should qualify for various forms of support (or not) accordingly. </a:t>
            </a:r>
            <a:endParaRPr lang="en-US" dirty="0" smtClean="0"/>
          </a:p>
          <a:p>
            <a:pPr marL="45720" lvl="0" indent="0">
              <a:buNone/>
            </a:pPr>
            <a:r>
              <a:rPr lang="en-US" dirty="0" smtClean="0"/>
              <a:t>Key assessment and categorisation considerations </a:t>
            </a:r>
            <a:r>
              <a:rPr lang="en-US" dirty="0"/>
              <a:t>are</a:t>
            </a:r>
            <a:r>
              <a:rPr lang="en-US" dirty="0" smtClean="0"/>
              <a:t>: </a:t>
            </a:r>
            <a:endParaRPr lang="en-ZA" dirty="0"/>
          </a:p>
          <a:p>
            <a:pPr lvl="0"/>
            <a:r>
              <a:rPr lang="en-US" dirty="0"/>
              <a:t>The potential to</a:t>
            </a:r>
            <a:r>
              <a:rPr lang="en-US" b="1" dirty="0"/>
              <a:t> function as an ‘acceptable informal ECD centre’</a:t>
            </a:r>
            <a:r>
              <a:rPr lang="en-US" dirty="0"/>
              <a:t>.</a:t>
            </a:r>
            <a:endParaRPr lang="en-ZA" dirty="0"/>
          </a:p>
          <a:p>
            <a:pPr lvl="0"/>
            <a:r>
              <a:rPr lang="en-US" dirty="0"/>
              <a:t>The extent of</a:t>
            </a:r>
            <a:r>
              <a:rPr lang="en-US" b="1" dirty="0"/>
              <a:t> health and safety threats </a:t>
            </a:r>
            <a:r>
              <a:rPr lang="en-US" dirty="0"/>
              <a:t>and</a:t>
            </a:r>
            <a:r>
              <a:rPr lang="en-US" b="1" dirty="0"/>
              <a:t> </a:t>
            </a:r>
            <a:r>
              <a:rPr lang="en-US" dirty="0"/>
              <a:t>whether</a:t>
            </a:r>
            <a:r>
              <a:rPr lang="en-US" b="1" dirty="0"/>
              <a:t> </a:t>
            </a:r>
            <a:r>
              <a:rPr lang="en-US" dirty="0"/>
              <a:t>or not these can be mitigated.</a:t>
            </a:r>
            <a:endParaRPr lang="en-ZA" dirty="0"/>
          </a:p>
          <a:p>
            <a:pPr lvl="0"/>
            <a:r>
              <a:rPr lang="en-US" dirty="0"/>
              <a:t>The </a:t>
            </a:r>
            <a:r>
              <a:rPr lang="en-US" b="1" dirty="0"/>
              <a:t>experience, intent and commitment of the operator</a:t>
            </a:r>
            <a:r>
              <a:rPr lang="en-US" dirty="0"/>
              <a:t> </a:t>
            </a:r>
            <a:r>
              <a:rPr lang="en-US" sz="1900" dirty="0"/>
              <a:t>(including to work with the DSD and other stakeholders in making improvements).</a:t>
            </a:r>
            <a:endParaRPr lang="en-ZA" sz="1900" dirty="0"/>
          </a:p>
          <a:p>
            <a:pPr lvl="0"/>
            <a:r>
              <a:rPr lang="en-US" dirty="0"/>
              <a:t>The </a:t>
            </a:r>
            <a:r>
              <a:rPr lang="en-US" b="1" dirty="0"/>
              <a:t>potential for formalisation </a:t>
            </a:r>
            <a:r>
              <a:rPr lang="en-US" sz="1900" dirty="0"/>
              <a:t>(but only for categories A and B1 which will only constitute a relatively small proportion of all ECD centres).</a:t>
            </a:r>
            <a:endParaRPr lang="en-ZA" sz="1900" dirty="0"/>
          </a:p>
          <a:p>
            <a:endParaRPr lang="en-ZA" dirty="0"/>
          </a:p>
        </p:txBody>
      </p:sp>
    </p:spTree>
    <p:extLst>
      <p:ext uri="{BB962C8B-B14F-4D97-AF65-F5344CB8AC3E}">
        <p14:creationId xmlns:p14="http://schemas.microsoft.com/office/powerpoint/2010/main" val="285009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Presentation Outline</a:t>
            </a:r>
            <a:endParaRPr lang="en-ZA" dirty="0"/>
          </a:p>
        </p:txBody>
      </p:sp>
      <p:sp>
        <p:nvSpPr>
          <p:cNvPr id="3" name="Content Placeholder 2"/>
          <p:cNvSpPr>
            <a:spLocks noGrp="1"/>
          </p:cNvSpPr>
          <p:nvPr>
            <p:ph sz="quarter" idx="13"/>
          </p:nvPr>
        </p:nvSpPr>
        <p:spPr>
          <a:xfrm>
            <a:off x="251520" y="980728"/>
            <a:ext cx="8640960" cy="4752528"/>
          </a:xfrm>
        </p:spPr>
        <p:txBody>
          <a:bodyPr>
            <a:normAutofit fontScale="92500"/>
          </a:bodyPr>
          <a:lstStyle/>
          <a:p>
            <a:r>
              <a:rPr lang="en-ZA" sz="2800" dirty="0" smtClean="0"/>
              <a:t>Research undertaken</a:t>
            </a:r>
          </a:p>
          <a:p>
            <a:r>
              <a:rPr lang="en-ZA" sz="2800" dirty="0" smtClean="0"/>
              <a:t>Comment on the value of ECD</a:t>
            </a:r>
          </a:p>
          <a:p>
            <a:r>
              <a:rPr lang="en-ZA" sz="2800" dirty="0" smtClean="0"/>
              <a:t>Key Findings:</a:t>
            </a:r>
          </a:p>
          <a:p>
            <a:pPr lvl="1"/>
            <a:r>
              <a:rPr lang="en-ZA" sz="2800" dirty="0"/>
              <a:t>Challenges faced by informal ECD centres</a:t>
            </a:r>
          </a:p>
          <a:p>
            <a:pPr lvl="2"/>
            <a:r>
              <a:rPr lang="en-ZA" sz="2800" dirty="0"/>
              <a:t>Barriers to state </a:t>
            </a:r>
            <a:r>
              <a:rPr lang="en-ZA" sz="2800" dirty="0" smtClean="0"/>
              <a:t>for support </a:t>
            </a:r>
            <a:r>
              <a:rPr lang="en-ZA" sz="2800" dirty="0"/>
              <a:t>informal ECD centres</a:t>
            </a:r>
          </a:p>
          <a:p>
            <a:r>
              <a:rPr lang="en-ZA" sz="2800" dirty="0" smtClean="0"/>
              <a:t>Recommendations</a:t>
            </a:r>
          </a:p>
          <a:p>
            <a:pPr lvl="1"/>
            <a:r>
              <a:rPr lang="en-ZA" sz="2800" dirty="0" smtClean="0"/>
              <a:t>New approach for supporting informal ECD centres</a:t>
            </a:r>
          </a:p>
          <a:p>
            <a:pPr lvl="2"/>
            <a:r>
              <a:rPr lang="en-ZA" sz="2800" dirty="0" smtClean="0"/>
              <a:t>Rapid assessment and categorisation framework</a:t>
            </a:r>
          </a:p>
          <a:p>
            <a:pPr marL="365760" lvl="1" indent="0">
              <a:buNone/>
            </a:pPr>
            <a:endParaRPr lang="en-ZA" dirty="0" smtClean="0"/>
          </a:p>
        </p:txBody>
      </p:sp>
    </p:spTree>
    <p:extLst>
      <p:ext uri="{BB962C8B-B14F-4D97-AF65-F5344CB8AC3E}">
        <p14:creationId xmlns:p14="http://schemas.microsoft.com/office/powerpoint/2010/main" val="26017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1152128"/>
          </a:xfrm>
        </p:spPr>
        <p:txBody>
          <a:bodyPr/>
          <a:lstStyle/>
          <a:p>
            <a:r>
              <a:rPr lang="en-ZA" dirty="0" smtClean="0"/>
              <a:t>“</a:t>
            </a:r>
            <a:r>
              <a:rPr lang="en-ZA" sz="3200" dirty="0" smtClean="0"/>
              <a:t>Acceptable informal ECD centres”</a:t>
            </a:r>
            <a:br>
              <a:rPr lang="en-ZA" sz="3200" dirty="0" smtClean="0"/>
            </a:br>
            <a:r>
              <a:rPr lang="en-ZA" sz="2400" dirty="0" smtClean="0"/>
              <a:t>(Working definition)</a:t>
            </a:r>
            <a:endParaRPr lang="en-ZA" sz="2400" dirty="0"/>
          </a:p>
        </p:txBody>
      </p:sp>
      <p:sp>
        <p:nvSpPr>
          <p:cNvPr id="3" name="Content Placeholder 2"/>
          <p:cNvSpPr>
            <a:spLocks noGrp="1"/>
          </p:cNvSpPr>
          <p:nvPr>
            <p:ph sz="quarter" idx="13"/>
          </p:nvPr>
        </p:nvSpPr>
        <p:spPr>
          <a:xfrm>
            <a:off x="251520" y="1412776"/>
            <a:ext cx="8640960" cy="4248472"/>
          </a:xfrm>
        </p:spPr>
        <p:txBody>
          <a:bodyPr>
            <a:normAutofit fontScale="92500"/>
          </a:bodyPr>
          <a:lstStyle/>
          <a:p>
            <a:r>
              <a:rPr lang="en-ZA" dirty="0" smtClean="0"/>
              <a:t>Provide </a:t>
            </a:r>
            <a:r>
              <a:rPr lang="en-ZA" dirty="0"/>
              <a:t>a </a:t>
            </a:r>
            <a:r>
              <a:rPr lang="en-ZA" b="1" dirty="0"/>
              <a:t>minimum level </a:t>
            </a:r>
            <a:r>
              <a:rPr lang="en-ZA" b="1" dirty="0" smtClean="0"/>
              <a:t>of physical </a:t>
            </a:r>
            <a:r>
              <a:rPr lang="en-ZA" b="1" dirty="0"/>
              <a:t>care </a:t>
            </a:r>
            <a:r>
              <a:rPr lang="en-ZA" dirty="0"/>
              <a:t>to children </a:t>
            </a:r>
            <a:r>
              <a:rPr lang="en-ZA" sz="1700" dirty="0"/>
              <a:t>(e.g. not excessively overcrowded, sufficiently dry and ventilated, nutrition is adequate if not ideal</a:t>
            </a:r>
            <a:r>
              <a:rPr lang="en-ZA" sz="1700" dirty="0" smtClean="0"/>
              <a:t>).</a:t>
            </a:r>
          </a:p>
          <a:p>
            <a:r>
              <a:rPr lang="en-ZA" dirty="0" smtClean="0"/>
              <a:t>Where a </a:t>
            </a:r>
            <a:r>
              <a:rPr lang="en-ZA" b="1" dirty="0"/>
              <a:t>basic level </a:t>
            </a:r>
            <a:r>
              <a:rPr lang="en-ZA" dirty="0"/>
              <a:t>of </a:t>
            </a:r>
            <a:r>
              <a:rPr lang="en-ZA" b="1" dirty="0" smtClean="0"/>
              <a:t>learning, </a:t>
            </a:r>
            <a:r>
              <a:rPr lang="en-ZA" b="1" dirty="0"/>
              <a:t>stimulation </a:t>
            </a:r>
            <a:r>
              <a:rPr lang="en-ZA" b="1" dirty="0" smtClean="0"/>
              <a:t>and child development is evident</a:t>
            </a:r>
            <a:r>
              <a:rPr lang="en-ZA" dirty="0" smtClean="0"/>
              <a:t>.</a:t>
            </a:r>
            <a:endParaRPr lang="en-ZA" dirty="0"/>
          </a:p>
          <a:p>
            <a:r>
              <a:rPr lang="en-ZA" dirty="0" smtClean="0"/>
              <a:t>Owner </a:t>
            </a:r>
            <a:r>
              <a:rPr lang="en-ZA" dirty="0"/>
              <a:t>is committed and has the </a:t>
            </a:r>
            <a:r>
              <a:rPr lang="en-ZA" b="1" dirty="0"/>
              <a:t>right intentions</a:t>
            </a:r>
            <a:r>
              <a:rPr lang="en-ZA" dirty="0"/>
              <a:t> evidenced by actions taken and investments already made in their informal </a:t>
            </a:r>
            <a:r>
              <a:rPr lang="en-ZA" dirty="0" smtClean="0"/>
              <a:t>ECD.</a:t>
            </a:r>
            <a:endParaRPr lang="en-ZA" dirty="0"/>
          </a:p>
          <a:p>
            <a:r>
              <a:rPr lang="en-ZA" dirty="0" smtClean="0"/>
              <a:t>Centre </a:t>
            </a:r>
            <a:r>
              <a:rPr lang="en-ZA" dirty="0"/>
              <a:t>owner and management are </a:t>
            </a:r>
            <a:r>
              <a:rPr lang="en-ZA" b="1" dirty="0"/>
              <a:t>committed</a:t>
            </a:r>
            <a:r>
              <a:rPr lang="en-ZA" dirty="0"/>
              <a:t> and </a:t>
            </a:r>
            <a:r>
              <a:rPr lang="en-ZA" b="1" dirty="0" smtClean="0"/>
              <a:t>able to </a:t>
            </a:r>
            <a:r>
              <a:rPr lang="en-ZA" b="1" dirty="0"/>
              <a:t>incrementally improve</a:t>
            </a:r>
            <a:r>
              <a:rPr lang="en-ZA" dirty="0"/>
              <a:t> the ECD services they provide.</a:t>
            </a:r>
          </a:p>
          <a:p>
            <a:r>
              <a:rPr lang="en-ZA" dirty="0" smtClean="0"/>
              <a:t>The </a:t>
            </a:r>
            <a:r>
              <a:rPr lang="en-ZA" dirty="0"/>
              <a:t>centre either </a:t>
            </a:r>
            <a:r>
              <a:rPr lang="en-ZA" dirty="0" smtClean="0"/>
              <a:t>have </a:t>
            </a:r>
            <a:r>
              <a:rPr lang="en-ZA" b="1" dirty="0" smtClean="0"/>
              <a:t>no </a:t>
            </a:r>
            <a:r>
              <a:rPr lang="en-ZA" b="1" dirty="0"/>
              <a:t>material health and safety threats </a:t>
            </a:r>
            <a:r>
              <a:rPr lang="en-ZA" b="1" dirty="0" smtClean="0"/>
              <a:t>OR </a:t>
            </a:r>
            <a:r>
              <a:rPr lang="en-ZA" b="1" dirty="0"/>
              <a:t>these threats can be rapidly mitigated</a:t>
            </a:r>
            <a:r>
              <a:rPr lang="en-ZA" dirty="0"/>
              <a:t> </a:t>
            </a:r>
            <a:r>
              <a:rPr lang="en-ZA" sz="1700" dirty="0"/>
              <a:t>(e.g. by emergency investments in infrastructure such as improved water and sanitation).</a:t>
            </a:r>
          </a:p>
          <a:p>
            <a:endParaRPr lang="en-ZA" dirty="0"/>
          </a:p>
        </p:txBody>
      </p:sp>
    </p:spTree>
    <p:extLst>
      <p:ext uri="{BB962C8B-B14F-4D97-AF65-F5344CB8AC3E}">
        <p14:creationId xmlns:p14="http://schemas.microsoft.com/office/powerpoint/2010/main" val="25174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Categories</a:t>
            </a:r>
            <a:endParaRPr lang="en-ZA" dirty="0"/>
          </a:p>
        </p:txBody>
      </p:sp>
      <p:sp>
        <p:nvSpPr>
          <p:cNvPr id="3" name="Content Placeholder 2"/>
          <p:cNvSpPr>
            <a:spLocks noGrp="1"/>
          </p:cNvSpPr>
          <p:nvPr>
            <p:ph sz="quarter" idx="13"/>
          </p:nvPr>
        </p:nvSpPr>
        <p:spPr>
          <a:xfrm>
            <a:off x="251520" y="908720"/>
            <a:ext cx="8640960" cy="1224136"/>
          </a:xfrm>
          <a:solidFill>
            <a:srgbClr val="92D050"/>
          </a:solidFill>
        </p:spPr>
        <p:txBody>
          <a:bodyPr>
            <a:normAutofit/>
          </a:bodyPr>
          <a:lstStyle/>
          <a:p>
            <a:pPr marL="45720" indent="0">
              <a:buNone/>
            </a:pPr>
            <a:r>
              <a:rPr lang="en-ZA" b="1" dirty="0" smtClean="0"/>
              <a:t>Category </a:t>
            </a:r>
            <a:r>
              <a:rPr lang="en-ZA" b="1" dirty="0"/>
              <a:t>A</a:t>
            </a:r>
            <a:r>
              <a:rPr lang="en-ZA" dirty="0"/>
              <a:t>:</a:t>
            </a:r>
            <a:r>
              <a:rPr lang="en-ZA" b="1" dirty="0"/>
              <a:t> </a:t>
            </a:r>
            <a:r>
              <a:rPr lang="en-ZA" dirty="0"/>
              <a:t>High potential ECD </a:t>
            </a:r>
            <a:r>
              <a:rPr lang="en-ZA" dirty="0" smtClean="0"/>
              <a:t>centres. </a:t>
            </a:r>
          </a:p>
        </p:txBody>
      </p:sp>
      <p:sp>
        <p:nvSpPr>
          <p:cNvPr id="4" name="Content Placeholder 2"/>
          <p:cNvSpPr txBox="1">
            <a:spLocks/>
          </p:cNvSpPr>
          <p:nvPr/>
        </p:nvSpPr>
        <p:spPr>
          <a:xfrm>
            <a:off x="251520" y="2204864"/>
            <a:ext cx="8640960" cy="1440160"/>
          </a:xfrm>
          <a:prstGeom prst="rect">
            <a:avLst/>
          </a:prstGeom>
          <a:solidFill>
            <a:srgbClr val="FFFF00"/>
          </a:solidFill>
          <a:ln>
            <a:solidFill>
              <a:schemeClr val="accent1"/>
            </a:solidFill>
          </a:ln>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ZA" b="1" dirty="0"/>
              <a:t>Category</a:t>
            </a:r>
            <a:r>
              <a:rPr lang="en-ZA" b="1" dirty="0" smtClean="0"/>
              <a:t> </a:t>
            </a:r>
            <a:r>
              <a:rPr lang="en-ZA" b="1" dirty="0"/>
              <a:t>B: </a:t>
            </a:r>
            <a:r>
              <a:rPr lang="en-ZA" dirty="0"/>
              <a:t>Moderate potential providing acceptable informal ECD services or with good potential to reach this </a:t>
            </a:r>
            <a:r>
              <a:rPr lang="en-ZA" dirty="0" smtClean="0"/>
              <a:t>level.</a:t>
            </a:r>
          </a:p>
          <a:p>
            <a:pPr marL="45720" indent="0">
              <a:buNone/>
            </a:pPr>
            <a:r>
              <a:rPr lang="en-ZA" sz="2400" b="1" dirty="0" smtClean="0"/>
              <a:t> </a:t>
            </a:r>
            <a:endParaRPr lang="en-ZA" sz="2400" b="1" dirty="0"/>
          </a:p>
          <a:p>
            <a:pPr marL="45720" indent="0">
              <a:buNone/>
            </a:pPr>
            <a:endParaRPr lang="en-ZA" dirty="0"/>
          </a:p>
        </p:txBody>
      </p:sp>
      <p:sp>
        <p:nvSpPr>
          <p:cNvPr id="5" name="Content Placeholder 2"/>
          <p:cNvSpPr txBox="1">
            <a:spLocks/>
          </p:cNvSpPr>
          <p:nvPr/>
        </p:nvSpPr>
        <p:spPr>
          <a:xfrm>
            <a:off x="251520" y="3789040"/>
            <a:ext cx="8640960" cy="1224136"/>
          </a:xfrm>
          <a:prstGeom prst="rect">
            <a:avLst/>
          </a:prstGeom>
          <a:solidFill>
            <a:schemeClr val="accent6"/>
          </a:solidFill>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buNone/>
            </a:pPr>
            <a:r>
              <a:rPr lang="en-US" b="1" dirty="0"/>
              <a:t>Category C</a:t>
            </a:r>
            <a:r>
              <a:rPr lang="en-US" dirty="0"/>
              <a:t>: Non-acceptable ECD centres. </a:t>
            </a:r>
            <a:endParaRPr lang="en-US" dirty="0" smtClean="0"/>
          </a:p>
          <a:p>
            <a:pPr marL="45720" lvl="0" indent="0">
              <a:buNone/>
            </a:pPr>
            <a:endParaRPr lang="en-US" sz="2600" dirty="0"/>
          </a:p>
          <a:p>
            <a:pPr marL="45720" lvl="0" indent="0">
              <a:buNone/>
            </a:pPr>
            <a:endParaRPr lang="en-ZA" dirty="0" smtClean="0"/>
          </a:p>
          <a:p>
            <a:endParaRPr lang="en-ZA" dirty="0"/>
          </a:p>
        </p:txBody>
      </p:sp>
    </p:spTree>
    <p:extLst>
      <p:ext uri="{BB962C8B-B14F-4D97-AF65-F5344CB8AC3E}">
        <p14:creationId xmlns:p14="http://schemas.microsoft.com/office/powerpoint/2010/main" val="23855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Categories</a:t>
            </a:r>
            <a:endParaRPr lang="en-ZA" dirty="0"/>
          </a:p>
        </p:txBody>
      </p:sp>
      <p:sp>
        <p:nvSpPr>
          <p:cNvPr id="3" name="Content Placeholder 2"/>
          <p:cNvSpPr>
            <a:spLocks noGrp="1"/>
          </p:cNvSpPr>
          <p:nvPr>
            <p:ph sz="quarter" idx="13"/>
          </p:nvPr>
        </p:nvSpPr>
        <p:spPr>
          <a:xfrm>
            <a:off x="251520" y="908720"/>
            <a:ext cx="8640960" cy="1224136"/>
          </a:xfrm>
          <a:solidFill>
            <a:srgbClr val="92D050"/>
          </a:solidFill>
        </p:spPr>
        <p:txBody>
          <a:bodyPr>
            <a:normAutofit/>
          </a:bodyPr>
          <a:lstStyle/>
          <a:p>
            <a:pPr marL="45720" indent="0">
              <a:buNone/>
            </a:pPr>
            <a:r>
              <a:rPr lang="en-ZA" sz="2000" b="1" dirty="0" smtClean="0"/>
              <a:t>Category </a:t>
            </a:r>
            <a:r>
              <a:rPr lang="en-ZA" sz="2000" b="1" dirty="0"/>
              <a:t>A</a:t>
            </a:r>
            <a:r>
              <a:rPr lang="en-ZA" sz="2000" dirty="0"/>
              <a:t>:</a:t>
            </a:r>
            <a:r>
              <a:rPr lang="en-ZA" sz="2000" b="1" dirty="0"/>
              <a:t> High potential ECD centres </a:t>
            </a:r>
            <a:endParaRPr lang="en-ZA" sz="2000" b="1" dirty="0" smtClean="0"/>
          </a:p>
          <a:p>
            <a:pPr marL="45720" indent="0">
              <a:buNone/>
            </a:pPr>
            <a:r>
              <a:rPr lang="en-ZA" sz="1800" dirty="0" smtClean="0"/>
              <a:t>(</a:t>
            </a:r>
            <a:r>
              <a:rPr lang="en-ZA" sz="1800" dirty="0"/>
              <a:t>i.e. fully or conditionally registered partial care facilities or with the potential to achieve this level rapidly). </a:t>
            </a:r>
          </a:p>
        </p:txBody>
      </p:sp>
      <p:sp>
        <p:nvSpPr>
          <p:cNvPr id="4" name="Content Placeholder 2"/>
          <p:cNvSpPr txBox="1">
            <a:spLocks/>
          </p:cNvSpPr>
          <p:nvPr/>
        </p:nvSpPr>
        <p:spPr>
          <a:xfrm>
            <a:off x="251520" y="2204864"/>
            <a:ext cx="8640960" cy="1440160"/>
          </a:xfrm>
          <a:prstGeom prst="rect">
            <a:avLst/>
          </a:prstGeom>
          <a:solidFill>
            <a:srgbClr val="FFFF00"/>
          </a:solidFill>
          <a:ln>
            <a:solidFill>
              <a:schemeClr val="accent1"/>
            </a:solidFill>
          </a:ln>
        </p:spPr>
        <p:txBody>
          <a:bodyPr vert="horz" lIns="91440" tIns="45720" rIns="91440" bIns="45720" rtlCol="0">
            <a:normAutofit fontScale="25000" lnSpcReduction="20000"/>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ZA" sz="8000" b="1" dirty="0" smtClean="0"/>
              <a:t>Category B</a:t>
            </a:r>
            <a:r>
              <a:rPr lang="en-ZA" sz="8000" dirty="0" smtClean="0"/>
              <a:t>:</a:t>
            </a:r>
            <a:r>
              <a:rPr lang="en-ZA" sz="8000" b="1" dirty="0" smtClean="0"/>
              <a:t> Moderate potential</a:t>
            </a:r>
            <a:r>
              <a:rPr lang="en-ZA" sz="8000" dirty="0" smtClean="0"/>
              <a:t> providing acceptable informal ECD services or with good potential to reach this level </a:t>
            </a:r>
          </a:p>
          <a:p>
            <a:pPr marL="45720" indent="0">
              <a:buNone/>
            </a:pPr>
            <a:r>
              <a:rPr lang="en-ZA" sz="7200" dirty="0" smtClean="0"/>
              <a:t>(i.e. the level of a non-registered ECD centre which is nonetheless recognised to provide a minimum level of acceptable basic care to children and is intent on improving their services). </a:t>
            </a:r>
          </a:p>
          <a:p>
            <a:endParaRPr lang="en-ZA" dirty="0"/>
          </a:p>
        </p:txBody>
      </p:sp>
      <p:sp>
        <p:nvSpPr>
          <p:cNvPr id="5" name="Content Placeholder 2"/>
          <p:cNvSpPr txBox="1">
            <a:spLocks/>
          </p:cNvSpPr>
          <p:nvPr/>
        </p:nvSpPr>
        <p:spPr>
          <a:xfrm>
            <a:off x="251520" y="3789040"/>
            <a:ext cx="8640960" cy="1224136"/>
          </a:xfrm>
          <a:prstGeom prst="rect">
            <a:avLst/>
          </a:prstGeom>
          <a:solidFill>
            <a:schemeClr val="accent6"/>
          </a:solidFill>
        </p:spPr>
        <p:txBody>
          <a:bodyPr vert="horz" lIns="91440" tIns="45720" rIns="91440" bIns="45720" rtlCol="0">
            <a:normAutofit fontScale="70000" lnSpcReduction="20000"/>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buNone/>
            </a:pPr>
            <a:r>
              <a:rPr lang="en-US" sz="2800" b="1" dirty="0"/>
              <a:t>Category C</a:t>
            </a:r>
            <a:r>
              <a:rPr lang="en-US" sz="2800" dirty="0"/>
              <a:t>:</a:t>
            </a:r>
            <a:r>
              <a:rPr lang="en-US" sz="2800" b="1" dirty="0"/>
              <a:t> Non-acceptable ECD centres.</a:t>
            </a:r>
            <a:r>
              <a:rPr lang="en-US" sz="2800" dirty="0"/>
              <a:t> </a:t>
            </a:r>
            <a:endParaRPr lang="en-US" sz="2800" dirty="0" smtClean="0"/>
          </a:p>
          <a:p>
            <a:pPr marL="45720" lvl="0" indent="0">
              <a:buNone/>
            </a:pPr>
            <a:r>
              <a:rPr lang="en-US" sz="2600" dirty="0" smtClean="0"/>
              <a:t>Some </a:t>
            </a:r>
            <a:r>
              <a:rPr lang="en-US" sz="2600" dirty="0"/>
              <a:t>of these will nonetheless warrant emergency </a:t>
            </a:r>
            <a:r>
              <a:rPr lang="en-US" sz="2600" dirty="0" smtClean="0"/>
              <a:t>investments to </a:t>
            </a:r>
            <a:r>
              <a:rPr lang="en-US" sz="2600" dirty="0"/>
              <a:t>mitigate material health and safety threats in cases where there are not yet alternative ECD facilities available for children at risk.</a:t>
            </a:r>
            <a:endParaRPr lang="en-ZA" sz="2600" dirty="0"/>
          </a:p>
          <a:p>
            <a:endParaRPr lang="en-ZA" dirty="0" smtClean="0"/>
          </a:p>
          <a:p>
            <a:endParaRPr lang="en-ZA" dirty="0"/>
          </a:p>
        </p:txBody>
      </p:sp>
    </p:spTree>
    <p:extLst>
      <p:ext uri="{BB962C8B-B14F-4D97-AF65-F5344CB8AC3E}">
        <p14:creationId xmlns:p14="http://schemas.microsoft.com/office/powerpoint/2010/main" val="2917671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Categories</a:t>
            </a:r>
            <a:endParaRPr lang="en-ZA" dirty="0"/>
          </a:p>
        </p:txBody>
      </p:sp>
      <p:sp>
        <p:nvSpPr>
          <p:cNvPr id="3" name="Content Placeholder 2"/>
          <p:cNvSpPr>
            <a:spLocks noGrp="1"/>
          </p:cNvSpPr>
          <p:nvPr>
            <p:ph sz="quarter" idx="13"/>
          </p:nvPr>
        </p:nvSpPr>
        <p:spPr>
          <a:xfrm>
            <a:off x="251520" y="908720"/>
            <a:ext cx="8640960" cy="504056"/>
          </a:xfrm>
          <a:solidFill>
            <a:srgbClr val="92D050"/>
          </a:solidFill>
        </p:spPr>
        <p:txBody>
          <a:bodyPr>
            <a:normAutofit/>
          </a:bodyPr>
          <a:lstStyle/>
          <a:p>
            <a:pPr marL="45720" indent="0">
              <a:buNone/>
            </a:pPr>
            <a:r>
              <a:rPr lang="en-ZA" b="1" dirty="0" smtClean="0"/>
              <a:t>Category A</a:t>
            </a:r>
          </a:p>
        </p:txBody>
      </p:sp>
      <p:sp>
        <p:nvSpPr>
          <p:cNvPr id="4" name="Content Placeholder 2"/>
          <p:cNvSpPr txBox="1">
            <a:spLocks/>
          </p:cNvSpPr>
          <p:nvPr/>
        </p:nvSpPr>
        <p:spPr>
          <a:xfrm>
            <a:off x="251520" y="1556792"/>
            <a:ext cx="8640960" cy="504056"/>
          </a:xfrm>
          <a:prstGeom prst="rect">
            <a:avLst/>
          </a:prstGeom>
          <a:solidFill>
            <a:srgbClr val="FFFF00"/>
          </a:solidFill>
          <a:ln>
            <a:solidFill>
              <a:schemeClr val="accent1"/>
            </a:solidFill>
          </a:ln>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ZA" b="1" dirty="0" smtClean="0"/>
              <a:t>Category B1</a:t>
            </a:r>
            <a:endParaRPr lang="en-ZA" dirty="0" smtClean="0"/>
          </a:p>
          <a:p>
            <a:pPr marL="45720" indent="0">
              <a:buNone/>
            </a:pPr>
            <a:endParaRPr lang="en-ZA" dirty="0"/>
          </a:p>
        </p:txBody>
      </p:sp>
      <p:sp>
        <p:nvSpPr>
          <p:cNvPr id="5" name="Content Placeholder 2"/>
          <p:cNvSpPr txBox="1">
            <a:spLocks/>
          </p:cNvSpPr>
          <p:nvPr/>
        </p:nvSpPr>
        <p:spPr>
          <a:xfrm>
            <a:off x="251520" y="2852936"/>
            <a:ext cx="8640960" cy="504000"/>
          </a:xfrm>
          <a:prstGeom prst="rect">
            <a:avLst/>
          </a:prstGeom>
          <a:solidFill>
            <a:schemeClr val="accent6"/>
          </a:solidFill>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buNone/>
            </a:pPr>
            <a:r>
              <a:rPr lang="en-US" b="1" dirty="0"/>
              <a:t>Category </a:t>
            </a:r>
            <a:r>
              <a:rPr lang="en-US" b="1" dirty="0" smtClean="0"/>
              <a:t>C</a:t>
            </a:r>
            <a:r>
              <a:rPr lang="en-US" b="1" dirty="0"/>
              <a:t>1</a:t>
            </a:r>
            <a:endParaRPr lang="en-ZA" b="1" dirty="0" smtClean="0"/>
          </a:p>
          <a:p>
            <a:endParaRPr lang="en-ZA" dirty="0"/>
          </a:p>
        </p:txBody>
      </p:sp>
      <p:sp>
        <p:nvSpPr>
          <p:cNvPr id="6" name="Content Placeholder 2"/>
          <p:cNvSpPr txBox="1">
            <a:spLocks/>
          </p:cNvSpPr>
          <p:nvPr/>
        </p:nvSpPr>
        <p:spPr>
          <a:xfrm>
            <a:off x="251520" y="2204864"/>
            <a:ext cx="8640960" cy="504056"/>
          </a:xfrm>
          <a:prstGeom prst="rect">
            <a:avLst/>
          </a:prstGeom>
          <a:solidFill>
            <a:srgbClr val="FFFF00"/>
          </a:solidFill>
          <a:ln>
            <a:solidFill>
              <a:schemeClr val="accent1"/>
            </a:solidFill>
          </a:ln>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ZA" b="1" dirty="0" smtClean="0"/>
              <a:t>Category B2</a:t>
            </a:r>
            <a:endParaRPr lang="en-ZA" dirty="0" smtClean="0"/>
          </a:p>
          <a:p>
            <a:pPr marL="45720" indent="0">
              <a:buNone/>
            </a:pPr>
            <a:endParaRPr lang="en-ZA" dirty="0"/>
          </a:p>
        </p:txBody>
      </p:sp>
      <p:sp>
        <p:nvSpPr>
          <p:cNvPr id="7" name="Content Placeholder 2"/>
          <p:cNvSpPr txBox="1">
            <a:spLocks/>
          </p:cNvSpPr>
          <p:nvPr/>
        </p:nvSpPr>
        <p:spPr>
          <a:xfrm>
            <a:off x="251520" y="3501008"/>
            <a:ext cx="8640960" cy="504000"/>
          </a:xfrm>
          <a:prstGeom prst="rect">
            <a:avLst/>
          </a:prstGeom>
          <a:solidFill>
            <a:schemeClr val="accent6"/>
          </a:solidFill>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buNone/>
            </a:pPr>
            <a:r>
              <a:rPr lang="en-US" b="1" dirty="0"/>
              <a:t>Category </a:t>
            </a:r>
            <a:r>
              <a:rPr lang="en-US" b="1" dirty="0" smtClean="0"/>
              <a:t>C2</a:t>
            </a:r>
            <a:endParaRPr lang="en-ZA" b="1" dirty="0" smtClean="0"/>
          </a:p>
          <a:p>
            <a:endParaRPr lang="en-ZA" dirty="0"/>
          </a:p>
        </p:txBody>
      </p:sp>
      <p:sp>
        <p:nvSpPr>
          <p:cNvPr id="8" name="Content Placeholder 2"/>
          <p:cNvSpPr txBox="1">
            <a:spLocks/>
          </p:cNvSpPr>
          <p:nvPr/>
        </p:nvSpPr>
        <p:spPr>
          <a:xfrm>
            <a:off x="251520" y="4149136"/>
            <a:ext cx="8640960" cy="504000"/>
          </a:xfrm>
          <a:prstGeom prst="rect">
            <a:avLst/>
          </a:prstGeom>
          <a:solidFill>
            <a:schemeClr val="accent3"/>
          </a:solidFill>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buNone/>
            </a:pPr>
            <a:r>
              <a:rPr lang="en-US" b="1" dirty="0"/>
              <a:t>Category </a:t>
            </a:r>
            <a:r>
              <a:rPr lang="en-US" b="1" dirty="0" smtClean="0"/>
              <a:t>C3</a:t>
            </a:r>
            <a:endParaRPr lang="en-ZA" b="1" dirty="0" smtClean="0"/>
          </a:p>
          <a:p>
            <a:endParaRPr lang="en-ZA" dirty="0"/>
          </a:p>
        </p:txBody>
      </p:sp>
    </p:spTree>
    <p:extLst>
      <p:ext uri="{BB962C8B-B14F-4D97-AF65-F5344CB8AC3E}">
        <p14:creationId xmlns:p14="http://schemas.microsoft.com/office/powerpoint/2010/main" val="443164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052736"/>
            <a:ext cx="2088232" cy="4752528"/>
          </a:xfrm>
          <a:solidFill>
            <a:srgbClr val="92D050"/>
          </a:solidFill>
        </p:spPr>
        <p:txBody>
          <a:bodyPr>
            <a:normAutofit/>
          </a:bodyPr>
          <a:lstStyle/>
          <a:p>
            <a:pPr marL="45720" indent="0">
              <a:buNone/>
            </a:pPr>
            <a:r>
              <a:rPr lang="en-ZA" b="1" dirty="0" smtClean="0"/>
              <a:t>Category A </a:t>
            </a:r>
          </a:p>
        </p:txBody>
      </p:sp>
      <p:sp>
        <p:nvSpPr>
          <p:cNvPr id="6" name="Content Placeholder 2"/>
          <p:cNvSpPr txBox="1">
            <a:spLocks/>
          </p:cNvSpPr>
          <p:nvPr/>
        </p:nvSpPr>
        <p:spPr>
          <a:xfrm>
            <a:off x="2267744" y="1052736"/>
            <a:ext cx="1944216" cy="4752528"/>
          </a:xfrm>
          <a:prstGeom prst="rect">
            <a:avLst/>
          </a:prstGeom>
          <a:solidFill>
            <a:srgbClr val="92D050"/>
          </a:solidFill>
        </p:spPr>
        <p:txBody>
          <a:bodyPr vert="horz" lIns="18000" tIns="45720" rIns="1800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ClrTx/>
              <a:buFont typeface="+mj-lt"/>
              <a:buNone/>
            </a:pPr>
            <a:r>
              <a:rPr lang="en-ZA" sz="2100" b="1" i="1" u="sng" dirty="0" smtClean="0"/>
              <a:t>Response</a:t>
            </a:r>
          </a:p>
        </p:txBody>
      </p:sp>
      <p:sp>
        <p:nvSpPr>
          <p:cNvPr id="7" name="Content Placeholder 2"/>
          <p:cNvSpPr txBox="1">
            <a:spLocks/>
          </p:cNvSpPr>
          <p:nvPr/>
        </p:nvSpPr>
        <p:spPr>
          <a:xfrm>
            <a:off x="4267200" y="1052736"/>
            <a:ext cx="4769296" cy="4752528"/>
          </a:xfrm>
          <a:prstGeom prst="rect">
            <a:avLst/>
          </a:prstGeom>
          <a:solidFill>
            <a:srgbClr val="92D050"/>
          </a:solidFill>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4450" indent="0" algn="l">
              <a:buClrTx/>
              <a:buNone/>
            </a:pPr>
            <a:r>
              <a:rPr lang="en-GB" sz="2100" b="1" i="1" u="sng" dirty="0" smtClean="0"/>
              <a:t>Support &amp; Action</a:t>
            </a:r>
          </a:p>
        </p:txBody>
      </p:sp>
      <p:sp>
        <p:nvSpPr>
          <p:cNvPr id="5" name="Title 1"/>
          <p:cNvSpPr>
            <a:spLocks noGrp="1"/>
          </p:cNvSpPr>
          <p:nvPr>
            <p:ph type="title"/>
          </p:nvPr>
        </p:nvSpPr>
        <p:spPr>
          <a:xfrm>
            <a:off x="251520" y="260648"/>
            <a:ext cx="8640960" cy="720080"/>
          </a:xfrm>
        </p:spPr>
        <p:txBody>
          <a:bodyPr/>
          <a:lstStyle/>
          <a:p>
            <a:r>
              <a:rPr lang="en-ZA" dirty="0" smtClean="0"/>
              <a:t>Responses &amp; Support</a:t>
            </a:r>
            <a:endParaRPr lang="en-ZA" dirty="0"/>
          </a:p>
        </p:txBody>
      </p:sp>
    </p:spTree>
    <p:extLst>
      <p:ext uri="{BB962C8B-B14F-4D97-AF65-F5344CB8AC3E}">
        <p14:creationId xmlns:p14="http://schemas.microsoft.com/office/powerpoint/2010/main" val="3758604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Category A: High Potential</a:t>
            </a:r>
            <a:endParaRPr lang="en-ZA" dirty="0"/>
          </a:p>
        </p:txBody>
      </p:sp>
      <p:sp>
        <p:nvSpPr>
          <p:cNvPr id="3" name="Content Placeholder 2"/>
          <p:cNvSpPr>
            <a:spLocks noGrp="1"/>
          </p:cNvSpPr>
          <p:nvPr>
            <p:ph sz="quarter" idx="13"/>
          </p:nvPr>
        </p:nvSpPr>
        <p:spPr>
          <a:xfrm>
            <a:off x="251520" y="980728"/>
            <a:ext cx="8640960" cy="1224136"/>
          </a:xfrm>
          <a:solidFill>
            <a:srgbClr val="92D050"/>
          </a:solidFill>
        </p:spPr>
        <p:txBody>
          <a:bodyPr>
            <a:normAutofit/>
          </a:bodyPr>
          <a:lstStyle/>
          <a:p>
            <a:pPr marL="45720" indent="0">
              <a:buNone/>
            </a:pPr>
            <a:r>
              <a:rPr lang="en-ZA" b="1" dirty="0" smtClean="0"/>
              <a:t>Category </a:t>
            </a:r>
            <a:r>
              <a:rPr lang="en-ZA" b="1" dirty="0"/>
              <a:t>A: High potential ECD centres </a:t>
            </a:r>
            <a:r>
              <a:rPr lang="en-ZA" sz="2000" dirty="0"/>
              <a:t>(i.e. fully or conditionally registered partial care facilities or with the potential to achieve this level rapidly). </a:t>
            </a:r>
          </a:p>
        </p:txBody>
      </p:sp>
      <p:sp>
        <p:nvSpPr>
          <p:cNvPr id="4" name="TextBox 3"/>
          <p:cNvSpPr txBox="1"/>
          <p:nvPr/>
        </p:nvSpPr>
        <p:spPr>
          <a:xfrm>
            <a:off x="251520" y="2348880"/>
            <a:ext cx="8640960" cy="923330"/>
          </a:xfrm>
          <a:prstGeom prst="rect">
            <a:avLst/>
          </a:prstGeom>
          <a:noFill/>
          <a:ln w="19050">
            <a:solidFill>
              <a:schemeClr val="tx1"/>
            </a:solidFill>
            <a:prstDash val="dash"/>
          </a:ln>
        </p:spPr>
        <p:txBody>
          <a:bodyPr wrap="square" rtlCol="0">
            <a:spAutoFit/>
          </a:bodyPr>
          <a:lstStyle/>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Includes ECD centres that can (or already do) meet formal registration requirements.</a:t>
            </a:r>
          </a:p>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There are very few such centres.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48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260648"/>
            <a:ext cx="2088232" cy="5500072"/>
          </a:xfrm>
          <a:solidFill>
            <a:srgbClr val="92D050"/>
          </a:solidFill>
        </p:spPr>
        <p:txBody>
          <a:bodyPr>
            <a:normAutofit/>
          </a:bodyPr>
          <a:lstStyle/>
          <a:p>
            <a:pPr marL="45720" indent="0">
              <a:buNone/>
            </a:pPr>
            <a:r>
              <a:rPr lang="en-ZA" b="1" dirty="0" smtClean="0"/>
              <a:t>Category A </a:t>
            </a:r>
          </a:p>
          <a:p>
            <a:pPr marL="45720" indent="0">
              <a:buNone/>
            </a:pPr>
            <a:r>
              <a:rPr lang="en-ZA" dirty="0" smtClean="0"/>
              <a:t>High </a:t>
            </a:r>
            <a:r>
              <a:rPr lang="en-ZA" dirty="0"/>
              <a:t>potential ECD centres </a:t>
            </a:r>
          </a:p>
        </p:txBody>
      </p:sp>
      <p:sp>
        <p:nvSpPr>
          <p:cNvPr id="6" name="Content Placeholder 2"/>
          <p:cNvSpPr txBox="1">
            <a:spLocks/>
          </p:cNvSpPr>
          <p:nvPr/>
        </p:nvSpPr>
        <p:spPr>
          <a:xfrm>
            <a:off x="2267744" y="260648"/>
            <a:ext cx="1944216" cy="5500072"/>
          </a:xfrm>
          <a:prstGeom prst="rect">
            <a:avLst/>
          </a:prstGeom>
          <a:solidFill>
            <a:srgbClr val="92D050"/>
          </a:solidFill>
        </p:spPr>
        <p:txBody>
          <a:bodyPr vert="horz" lIns="18000" tIns="45720" rIns="1800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ClrTx/>
              <a:buFont typeface="+mj-lt"/>
              <a:buNone/>
            </a:pPr>
            <a:r>
              <a:rPr lang="en-ZA" sz="2100" b="1" i="1" u="sng" dirty="0" smtClean="0"/>
              <a:t>Response</a:t>
            </a:r>
          </a:p>
          <a:p>
            <a:pPr marL="365125" indent="-320675" algn="l">
              <a:buClrTx/>
            </a:pPr>
            <a:r>
              <a:rPr lang="en-US" sz="2100" dirty="0" smtClean="0"/>
              <a:t>Significant </a:t>
            </a:r>
            <a:r>
              <a:rPr lang="en-US" sz="2100" dirty="0"/>
              <a:t>levels of support </a:t>
            </a:r>
            <a:r>
              <a:rPr lang="en-US" sz="2100" dirty="0" smtClean="0"/>
              <a:t>&amp; investment</a:t>
            </a:r>
          </a:p>
          <a:p>
            <a:pPr marL="365125" indent="-320675" algn="l">
              <a:buClrTx/>
            </a:pPr>
            <a:r>
              <a:rPr lang="en-US" sz="2100" dirty="0" smtClean="0"/>
              <a:t>Incremental </a:t>
            </a:r>
            <a:r>
              <a:rPr lang="en-US" sz="2100" dirty="0"/>
              <a:t>&amp; ongoing </a:t>
            </a:r>
            <a:r>
              <a:rPr lang="en-US" sz="2100" dirty="0" smtClean="0"/>
              <a:t>support</a:t>
            </a:r>
            <a:endParaRPr lang="en-ZA" sz="2100" dirty="0"/>
          </a:p>
          <a:p>
            <a:pPr marL="365125" indent="-320675" algn="l">
              <a:buClrTx/>
            </a:pPr>
            <a:r>
              <a:rPr lang="en-US" sz="2100" dirty="0"/>
              <a:t>L</a:t>
            </a:r>
            <a:r>
              <a:rPr lang="en-US" sz="2100" dirty="0" smtClean="0"/>
              <a:t>ong term</a:t>
            </a:r>
            <a:endParaRPr lang="en-ZA" sz="2100" dirty="0"/>
          </a:p>
        </p:txBody>
      </p:sp>
      <p:sp>
        <p:nvSpPr>
          <p:cNvPr id="7" name="Content Placeholder 2"/>
          <p:cNvSpPr txBox="1">
            <a:spLocks/>
          </p:cNvSpPr>
          <p:nvPr/>
        </p:nvSpPr>
        <p:spPr>
          <a:xfrm>
            <a:off x="4267200" y="260648"/>
            <a:ext cx="4769296" cy="5500072"/>
          </a:xfrm>
          <a:prstGeom prst="rect">
            <a:avLst/>
          </a:prstGeom>
          <a:solidFill>
            <a:srgbClr val="92D050"/>
          </a:solidFill>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4450" indent="0" algn="l">
              <a:buClrTx/>
              <a:buNone/>
            </a:pPr>
            <a:r>
              <a:rPr lang="en-GB" sz="2100" b="1" i="1" u="sng" dirty="0" smtClean="0"/>
              <a:t>Support &amp; Action</a:t>
            </a:r>
          </a:p>
          <a:p>
            <a:pPr marL="387350" indent="-342900" algn="l">
              <a:buClrTx/>
              <a:buFont typeface="Wingdings" panose="05000000000000000000" pitchFamily="2" charset="2"/>
              <a:buChar char="ü"/>
            </a:pPr>
            <a:r>
              <a:rPr lang="en-GB" sz="2100" b="1" dirty="0" smtClean="0"/>
              <a:t>Advanced </a:t>
            </a:r>
            <a:r>
              <a:rPr lang="en-GB" sz="2100" b="1" dirty="0"/>
              <a:t>training </a:t>
            </a:r>
            <a:r>
              <a:rPr lang="en-GB" sz="2100" dirty="0"/>
              <a:t>(e.g. by NGOs or FET colleges)</a:t>
            </a:r>
            <a:endParaRPr lang="en-ZA" sz="2100" dirty="0"/>
          </a:p>
          <a:p>
            <a:pPr marL="387350" indent="-342900" algn="l">
              <a:buClrTx/>
              <a:buFont typeface="Wingdings" panose="05000000000000000000" pitchFamily="2" charset="2"/>
              <a:buChar char="ü"/>
            </a:pPr>
            <a:r>
              <a:rPr lang="en-GB" sz="2100" b="1" dirty="0" smtClean="0"/>
              <a:t>Board </a:t>
            </a:r>
            <a:r>
              <a:rPr lang="en-GB" sz="2100" b="1" dirty="0"/>
              <a:t>training &amp; mentorship</a:t>
            </a:r>
            <a:endParaRPr lang="en-ZA" sz="2100" b="1" dirty="0"/>
          </a:p>
          <a:p>
            <a:pPr marL="387350" indent="-342900" algn="l">
              <a:buClrTx/>
              <a:buFont typeface="Wingdings" panose="05000000000000000000" pitchFamily="2" charset="2"/>
              <a:buChar char="ü"/>
            </a:pPr>
            <a:r>
              <a:rPr lang="en-GB" sz="2100" dirty="0" smtClean="0"/>
              <a:t>Assist </a:t>
            </a:r>
            <a:r>
              <a:rPr lang="en-GB" sz="2100" dirty="0"/>
              <a:t>with </a:t>
            </a:r>
            <a:r>
              <a:rPr lang="en-GB" sz="2100" b="1" dirty="0"/>
              <a:t>nutrition</a:t>
            </a:r>
            <a:endParaRPr lang="en-ZA" sz="2100" b="1" dirty="0"/>
          </a:p>
          <a:p>
            <a:pPr marL="387350" indent="-342900" algn="l">
              <a:buClrTx/>
              <a:buFont typeface="Wingdings" panose="05000000000000000000" pitchFamily="2" charset="2"/>
              <a:buChar char="ü"/>
            </a:pPr>
            <a:r>
              <a:rPr lang="en-GB" sz="2100" dirty="0" smtClean="0"/>
              <a:t>Provide </a:t>
            </a:r>
            <a:r>
              <a:rPr lang="en-GB" sz="2100" dirty="0"/>
              <a:t>or </a:t>
            </a:r>
            <a:r>
              <a:rPr lang="en-GB" sz="2100" b="1" dirty="0"/>
              <a:t>assist with acquiring </a:t>
            </a:r>
            <a:r>
              <a:rPr lang="en-GB" sz="2100" b="1" dirty="0" smtClean="0"/>
              <a:t>resources</a:t>
            </a:r>
            <a:endParaRPr lang="en-ZA" sz="2100" b="1" dirty="0"/>
          </a:p>
          <a:p>
            <a:pPr marL="387350" indent="-342900" algn="l">
              <a:buClrTx/>
              <a:buFont typeface="Wingdings" panose="05000000000000000000" pitchFamily="2" charset="2"/>
              <a:buChar char="ü"/>
            </a:pPr>
            <a:r>
              <a:rPr lang="en-GB" sz="2100" b="1" dirty="0" smtClean="0"/>
              <a:t>Major </a:t>
            </a:r>
            <a:r>
              <a:rPr lang="en-GB" sz="2100" b="1" dirty="0"/>
              <a:t>ECD centre </a:t>
            </a:r>
            <a:r>
              <a:rPr lang="en-GB" sz="2100" b="1" dirty="0" smtClean="0"/>
              <a:t>infrastructure improvements</a:t>
            </a:r>
            <a:r>
              <a:rPr lang="en-GB" sz="2100" dirty="0" smtClean="0"/>
              <a:t>.  Movement </a:t>
            </a:r>
            <a:r>
              <a:rPr lang="en-GB" sz="2100" dirty="0"/>
              <a:t>to new site if this will enable partial care registration.</a:t>
            </a:r>
            <a:endParaRPr lang="en-ZA" sz="2100" dirty="0"/>
          </a:p>
          <a:p>
            <a:pPr marL="387350" indent="-342900" algn="l">
              <a:buClrTx/>
              <a:buFont typeface="Wingdings" panose="05000000000000000000" pitchFamily="2" charset="2"/>
              <a:buChar char="ü"/>
            </a:pPr>
            <a:r>
              <a:rPr lang="en-GB" sz="2100" dirty="0" smtClean="0"/>
              <a:t>Assist </a:t>
            </a:r>
            <a:r>
              <a:rPr lang="en-GB" sz="2100" dirty="0"/>
              <a:t>with </a:t>
            </a:r>
            <a:r>
              <a:rPr lang="en-GB" sz="2100" b="1" dirty="0"/>
              <a:t>partial care facility registration application </a:t>
            </a:r>
            <a:r>
              <a:rPr lang="en-GB" sz="2100" dirty="0"/>
              <a:t>including assistance with </a:t>
            </a:r>
            <a:r>
              <a:rPr lang="en-GB" sz="2100" b="1" dirty="0"/>
              <a:t>engagement with the </a:t>
            </a:r>
            <a:r>
              <a:rPr lang="en-GB" sz="2100" b="1" dirty="0" smtClean="0"/>
              <a:t>LM</a:t>
            </a:r>
            <a:endParaRPr lang="en-ZA" sz="2100" b="1" dirty="0"/>
          </a:p>
        </p:txBody>
      </p:sp>
    </p:spTree>
    <p:extLst>
      <p:ext uri="{BB962C8B-B14F-4D97-AF65-F5344CB8AC3E}">
        <p14:creationId xmlns:p14="http://schemas.microsoft.com/office/powerpoint/2010/main" val="2865591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Category B: Moderate Potential</a:t>
            </a:r>
            <a:endParaRPr lang="en-ZA" dirty="0"/>
          </a:p>
        </p:txBody>
      </p:sp>
      <p:sp>
        <p:nvSpPr>
          <p:cNvPr id="4" name="Content Placeholder 2"/>
          <p:cNvSpPr txBox="1">
            <a:spLocks/>
          </p:cNvSpPr>
          <p:nvPr/>
        </p:nvSpPr>
        <p:spPr>
          <a:xfrm>
            <a:off x="251520" y="1052736"/>
            <a:ext cx="8640960" cy="720080"/>
          </a:xfrm>
          <a:prstGeom prst="rect">
            <a:avLst/>
          </a:prstGeom>
          <a:solidFill>
            <a:srgbClr val="FFFF00"/>
          </a:solidFill>
          <a:ln>
            <a:solidFill>
              <a:schemeClr val="tx1"/>
            </a:solidFill>
          </a:ln>
        </p:spPr>
        <p:txBody>
          <a:bodyPr vert="horz" lIns="91440" tIns="45720" rIns="91440" bIns="45720" rtlCol="0">
            <a:normAutofit lnSpcReduction="10000"/>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dirty="0" smtClean="0">
                <a:latin typeface="Arial"/>
                <a:ea typeface="Times New Roman"/>
              </a:rPr>
              <a:t>B1</a:t>
            </a:r>
            <a:r>
              <a:rPr lang="en-US" dirty="0" smtClean="0">
                <a:latin typeface="Arial"/>
                <a:ea typeface="Times New Roman"/>
              </a:rPr>
              <a:t>:</a:t>
            </a:r>
            <a:r>
              <a:rPr lang="en-US" b="1" dirty="0" smtClean="0">
                <a:latin typeface="Arial"/>
                <a:ea typeface="Times New Roman"/>
              </a:rPr>
              <a:t> </a:t>
            </a:r>
            <a:r>
              <a:rPr lang="en-US" dirty="0" smtClean="0">
                <a:latin typeface="Arial"/>
                <a:ea typeface="Times New Roman"/>
              </a:rPr>
              <a:t>Basic-functioning </a:t>
            </a:r>
            <a:r>
              <a:rPr lang="en-US" dirty="0">
                <a:latin typeface="Arial"/>
                <a:ea typeface="Times New Roman"/>
              </a:rPr>
              <a:t>and </a:t>
            </a:r>
            <a:r>
              <a:rPr lang="en-US" b="1" dirty="0">
                <a:latin typeface="Arial"/>
                <a:ea typeface="Times New Roman"/>
              </a:rPr>
              <a:t>providing acceptable informal ECD services</a:t>
            </a:r>
            <a:r>
              <a:rPr lang="en-US" dirty="0">
                <a:latin typeface="Arial"/>
                <a:ea typeface="Times New Roman"/>
              </a:rPr>
              <a:t> and with </a:t>
            </a:r>
            <a:r>
              <a:rPr lang="en-US" b="1" dirty="0">
                <a:latin typeface="Arial"/>
                <a:ea typeface="Times New Roman"/>
              </a:rPr>
              <a:t>moderate potential for </a:t>
            </a:r>
            <a:r>
              <a:rPr lang="en-US" b="1" dirty="0" smtClean="0">
                <a:latin typeface="Arial"/>
                <a:ea typeface="Times New Roman"/>
              </a:rPr>
              <a:t>registration.</a:t>
            </a:r>
            <a:endParaRPr lang="en-ZA" b="1" dirty="0"/>
          </a:p>
        </p:txBody>
      </p:sp>
      <p:sp>
        <p:nvSpPr>
          <p:cNvPr id="6" name="Content Placeholder 2"/>
          <p:cNvSpPr txBox="1">
            <a:spLocks/>
          </p:cNvSpPr>
          <p:nvPr/>
        </p:nvSpPr>
        <p:spPr>
          <a:xfrm>
            <a:off x="251520" y="1860064"/>
            <a:ext cx="8640960" cy="1368152"/>
          </a:xfrm>
          <a:prstGeom prst="rect">
            <a:avLst/>
          </a:prstGeom>
          <a:solidFill>
            <a:srgbClr val="FFFF00"/>
          </a:solidFill>
          <a:ln>
            <a:solidFill>
              <a:schemeClr val="tx1"/>
            </a:solidFill>
          </a:ln>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dirty="0" smtClean="0">
                <a:latin typeface="Arial"/>
                <a:ea typeface="Times New Roman"/>
              </a:rPr>
              <a:t>B2</a:t>
            </a:r>
            <a:r>
              <a:rPr lang="en-US" dirty="0" smtClean="0">
                <a:latin typeface="Arial"/>
                <a:ea typeface="Times New Roman"/>
              </a:rPr>
              <a:t>: </a:t>
            </a:r>
            <a:r>
              <a:rPr lang="en-US" dirty="0"/>
              <a:t>Basic or low-functioning </a:t>
            </a:r>
            <a:r>
              <a:rPr lang="en-US" b="1" dirty="0"/>
              <a:t>with good potential to be a functional informal ECD centre rendering acceptable informal ECD services </a:t>
            </a:r>
            <a:r>
              <a:rPr lang="en-US" dirty="0"/>
              <a:t>(or have already attained this level) but with </a:t>
            </a:r>
            <a:r>
              <a:rPr lang="en-US" b="1" dirty="0"/>
              <a:t>limited potential for </a:t>
            </a:r>
            <a:r>
              <a:rPr lang="en-US" b="1" dirty="0" smtClean="0"/>
              <a:t>registration.</a:t>
            </a:r>
            <a:endParaRPr lang="en-ZA" b="1" dirty="0"/>
          </a:p>
        </p:txBody>
      </p:sp>
    </p:spTree>
    <p:extLst>
      <p:ext uri="{BB962C8B-B14F-4D97-AF65-F5344CB8AC3E}">
        <p14:creationId xmlns:p14="http://schemas.microsoft.com/office/powerpoint/2010/main" val="20032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16632"/>
            <a:ext cx="2088232" cy="5500072"/>
          </a:xfrm>
          <a:solidFill>
            <a:srgbClr val="FFFF00"/>
          </a:solidFill>
          <a:ln>
            <a:solidFill>
              <a:schemeClr val="tx1"/>
            </a:solidFill>
          </a:ln>
        </p:spPr>
        <p:txBody>
          <a:bodyPr>
            <a:normAutofit fontScale="92500"/>
          </a:bodyPr>
          <a:lstStyle/>
          <a:p>
            <a:pPr marL="45720" indent="0">
              <a:buNone/>
            </a:pPr>
            <a:r>
              <a:rPr lang="en-ZA" b="1" u="sng" dirty="0" smtClean="0"/>
              <a:t>Category B1 </a:t>
            </a:r>
          </a:p>
          <a:p>
            <a:pPr marL="45720" indent="0">
              <a:buNone/>
            </a:pPr>
            <a:r>
              <a:rPr lang="en-US" sz="2000" dirty="0">
                <a:latin typeface="Arial"/>
                <a:ea typeface="Times New Roman"/>
              </a:rPr>
              <a:t>Basic-functioning and </a:t>
            </a:r>
            <a:r>
              <a:rPr lang="en-US" sz="2000" b="1" dirty="0">
                <a:latin typeface="Arial"/>
                <a:ea typeface="Times New Roman"/>
              </a:rPr>
              <a:t>providing acceptable informal ECD services</a:t>
            </a:r>
            <a:r>
              <a:rPr lang="en-US" sz="2000" dirty="0">
                <a:latin typeface="Arial"/>
                <a:ea typeface="Times New Roman"/>
              </a:rPr>
              <a:t> and with </a:t>
            </a:r>
            <a:r>
              <a:rPr lang="en-US" sz="2000" b="1" dirty="0">
                <a:latin typeface="Arial"/>
                <a:ea typeface="Times New Roman"/>
              </a:rPr>
              <a:t>moderate potential for </a:t>
            </a:r>
            <a:r>
              <a:rPr lang="en-US" sz="2000" b="1" dirty="0" smtClean="0">
                <a:latin typeface="Arial"/>
                <a:ea typeface="Times New Roman"/>
              </a:rPr>
              <a:t>registration</a:t>
            </a:r>
          </a:p>
          <a:p>
            <a:pPr marL="45720" indent="0" algn="l">
              <a:buNone/>
            </a:pPr>
            <a:r>
              <a:rPr lang="en-GB" sz="2000" dirty="0"/>
              <a:t>Absence of material health and safety threats (or easily mitigated). </a:t>
            </a:r>
          </a:p>
          <a:p>
            <a:pPr marL="45720" indent="0" algn="l">
              <a:buNone/>
            </a:pPr>
            <a:r>
              <a:rPr lang="en-GB" sz="2000" dirty="0"/>
              <a:t>Significant potential for </a:t>
            </a:r>
            <a:r>
              <a:rPr lang="en-GB" sz="2000" dirty="0" smtClean="0"/>
              <a:t>improvement.</a:t>
            </a:r>
            <a:endParaRPr lang="en-ZA" sz="2000" dirty="0"/>
          </a:p>
        </p:txBody>
      </p:sp>
      <p:sp>
        <p:nvSpPr>
          <p:cNvPr id="6" name="Content Placeholder 2"/>
          <p:cNvSpPr txBox="1">
            <a:spLocks/>
          </p:cNvSpPr>
          <p:nvPr/>
        </p:nvSpPr>
        <p:spPr>
          <a:xfrm>
            <a:off x="2267744" y="116632"/>
            <a:ext cx="1944216" cy="5500072"/>
          </a:xfrm>
          <a:prstGeom prst="rect">
            <a:avLst/>
          </a:prstGeom>
          <a:solidFill>
            <a:srgbClr val="FFFF00"/>
          </a:solidFill>
          <a:ln>
            <a:solidFill>
              <a:schemeClr val="tx1"/>
            </a:solidFill>
          </a:ln>
        </p:spPr>
        <p:txBody>
          <a:bodyPr vert="horz" lIns="18000" tIns="45720" rIns="1800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ClrTx/>
              <a:buFont typeface="+mj-lt"/>
              <a:buNone/>
            </a:pPr>
            <a:r>
              <a:rPr lang="en-ZA" sz="2100" b="1" i="1" u="sng" dirty="0" smtClean="0"/>
              <a:t>Response</a:t>
            </a:r>
          </a:p>
          <a:p>
            <a:pPr marL="365125" indent="-320675" algn="l">
              <a:buClrTx/>
              <a:buSzPct val="100000"/>
            </a:pPr>
            <a:r>
              <a:rPr lang="en-US" dirty="0" smtClean="0"/>
              <a:t>Significant </a:t>
            </a:r>
            <a:r>
              <a:rPr lang="en-US" dirty="0"/>
              <a:t>levels of support </a:t>
            </a:r>
            <a:r>
              <a:rPr lang="en-US" dirty="0" smtClean="0"/>
              <a:t>&amp; </a:t>
            </a:r>
            <a:r>
              <a:rPr lang="en-US" dirty="0"/>
              <a:t>investment </a:t>
            </a:r>
            <a:r>
              <a:rPr lang="en-US" dirty="0" smtClean="0"/>
              <a:t>warranted</a:t>
            </a:r>
          </a:p>
          <a:p>
            <a:pPr marL="365125" indent="-320675" algn="l">
              <a:buClrTx/>
              <a:buSzPct val="100000"/>
            </a:pPr>
            <a:r>
              <a:rPr lang="en-US" dirty="0" smtClean="0"/>
              <a:t>Provide </a:t>
            </a:r>
            <a:r>
              <a:rPr lang="en-US" dirty="0"/>
              <a:t>incremental &amp; ongoing support </a:t>
            </a:r>
            <a:endParaRPr lang="en-US" dirty="0" smtClean="0"/>
          </a:p>
          <a:p>
            <a:pPr marL="365125" indent="-320675" algn="l">
              <a:buClrTx/>
              <a:buSzPct val="100000"/>
            </a:pPr>
            <a:r>
              <a:rPr lang="en-US" dirty="0" smtClean="0"/>
              <a:t>Long term</a:t>
            </a:r>
            <a:endParaRPr lang="en-ZA" dirty="0"/>
          </a:p>
          <a:p>
            <a:pPr marL="365125" indent="-320675" algn="l">
              <a:buClrTx/>
            </a:pPr>
            <a:endParaRPr lang="en-ZA" sz="2100" dirty="0"/>
          </a:p>
        </p:txBody>
      </p:sp>
      <p:sp>
        <p:nvSpPr>
          <p:cNvPr id="7" name="Content Placeholder 2"/>
          <p:cNvSpPr txBox="1">
            <a:spLocks/>
          </p:cNvSpPr>
          <p:nvPr/>
        </p:nvSpPr>
        <p:spPr>
          <a:xfrm>
            <a:off x="4267200" y="116632"/>
            <a:ext cx="4769296" cy="5500072"/>
          </a:xfrm>
          <a:prstGeom prst="rect">
            <a:avLst/>
          </a:prstGeom>
          <a:solidFill>
            <a:srgbClr val="FFFF00"/>
          </a:solidFill>
          <a:ln>
            <a:solidFill>
              <a:schemeClr val="tx1"/>
            </a:solidFill>
          </a:ln>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4450" indent="0" algn="l">
              <a:buClrTx/>
              <a:buNone/>
            </a:pPr>
            <a:r>
              <a:rPr lang="en-GB" sz="2100" b="1" i="1" u="sng" dirty="0" smtClean="0"/>
              <a:t>Support &amp; Action</a:t>
            </a:r>
          </a:p>
          <a:p>
            <a:pPr marL="387350" indent="-342900" algn="l">
              <a:buClrTx/>
              <a:buFont typeface="Wingdings" panose="05000000000000000000" pitchFamily="2" charset="2"/>
              <a:buChar char="ü"/>
            </a:pPr>
            <a:r>
              <a:rPr lang="en-GB" b="1" dirty="0" smtClean="0"/>
              <a:t>Formal</a:t>
            </a:r>
            <a:r>
              <a:rPr lang="en-GB" dirty="0" smtClean="0"/>
              <a:t> </a:t>
            </a:r>
            <a:r>
              <a:rPr lang="en-GB" dirty="0"/>
              <a:t>and / or </a:t>
            </a:r>
            <a:r>
              <a:rPr lang="en-GB" b="1" dirty="0"/>
              <a:t>informal training </a:t>
            </a:r>
            <a:r>
              <a:rPr lang="en-GB" sz="2100" dirty="0"/>
              <a:t>(e.g. by NGOs or at FET colleges) and informal </a:t>
            </a:r>
            <a:r>
              <a:rPr lang="en-GB" sz="2100" dirty="0" smtClean="0"/>
              <a:t>training</a:t>
            </a:r>
            <a:endParaRPr lang="en-ZA" sz="2100" dirty="0"/>
          </a:p>
          <a:p>
            <a:pPr marL="387350" indent="-342900" algn="l">
              <a:buClrTx/>
              <a:buFont typeface="Wingdings" panose="05000000000000000000" pitchFamily="2" charset="2"/>
              <a:buChar char="ü"/>
            </a:pPr>
            <a:r>
              <a:rPr lang="en-GB" b="1" dirty="0" smtClean="0"/>
              <a:t>Assist </a:t>
            </a:r>
            <a:r>
              <a:rPr lang="en-GB" b="1" dirty="0"/>
              <a:t>with NPO registration </a:t>
            </a:r>
            <a:r>
              <a:rPr lang="en-GB" sz="2100" dirty="0"/>
              <a:t>(</a:t>
            </a:r>
            <a:r>
              <a:rPr lang="en-GB" sz="2100" dirty="0" smtClean="0"/>
              <a:t>incl. board selection &amp; </a:t>
            </a:r>
            <a:r>
              <a:rPr lang="en-GB" sz="2100" dirty="0"/>
              <a:t>training and mentoring, training on functions </a:t>
            </a:r>
            <a:r>
              <a:rPr lang="en-GB" sz="2100" dirty="0" smtClean="0"/>
              <a:t>NPOs)</a:t>
            </a:r>
            <a:endParaRPr lang="en-ZA" sz="2100" dirty="0"/>
          </a:p>
          <a:p>
            <a:pPr marL="387350" indent="-342900" algn="l">
              <a:buClrTx/>
              <a:buFont typeface="Wingdings" panose="05000000000000000000" pitchFamily="2" charset="2"/>
              <a:buChar char="ü"/>
            </a:pPr>
            <a:r>
              <a:rPr lang="en-GB" dirty="0" smtClean="0"/>
              <a:t>Assist </a:t>
            </a:r>
            <a:r>
              <a:rPr lang="en-GB" dirty="0"/>
              <a:t>with </a:t>
            </a:r>
            <a:r>
              <a:rPr lang="en-GB" b="1" dirty="0" smtClean="0"/>
              <a:t>nutrition</a:t>
            </a:r>
            <a:endParaRPr lang="en-ZA" b="1" dirty="0"/>
          </a:p>
          <a:p>
            <a:pPr marL="387350" indent="-342900" algn="l">
              <a:buClrTx/>
              <a:buFont typeface="Wingdings" panose="05000000000000000000" pitchFamily="2" charset="2"/>
              <a:buChar char="ü"/>
            </a:pPr>
            <a:r>
              <a:rPr lang="en-GB" dirty="0" smtClean="0"/>
              <a:t>Provide </a:t>
            </a:r>
            <a:r>
              <a:rPr lang="en-GB" dirty="0"/>
              <a:t>or assist with acquiring </a:t>
            </a:r>
            <a:r>
              <a:rPr lang="en-GB" b="1" dirty="0"/>
              <a:t>educational </a:t>
            </a:r>
            <a:r>
              <a:rPr lang="en-GB" b="1" dirty="0" smtClean="0"/>
              <a:t>resources</a:t>
            </a:r>
            <a:endParaRPr lang="en-ZA" b="1" dirty="0"/>
          </a:p>
          <a:p>
            <a:pPr marL="387350" indent="-342900" algn="l">
              <a:buClrTx/>
              <a:buFont typeface="Wingdings" panose="05000000000000000000" pitchFamily="2" charset="2"/>
              <a:buChar char="ü"/>
            </a:pPr>
            <a:r>
              <a:rPr lang="en-GB" b="1" dirty="0" smtClean="0"/>
              <a:t>ECD </a:t>
            </a:r>
            <a:r>
              <a:rPr lang="en-GB" b="1" dirty="0"/>
              <a:t>centre improvements  </a:t>
            </a:r>
            <a:r>
              <a:rPr lang="en-GB" b="1" dirty="0" smtClean="0"/>
              <a:t>  </a:t>
            </a:r>
            <a:r>
              <a:rPr lang="en-GB" sz="2100" dirty="0" smtClean="0"/>
              <a:t>(</a:t>
            </a:r>
            <a:r>
              <a:rPr lang="en-GB" sz="2100" dirty="0"/>
              <a:t>e.g. improved sanitation, </a:t>
            </a:r>
            <a:r>
              <a:rPr lang="en-GB" sz="2100" dirty="0" smtClean="0"/>
              <a:t>minor structural improvements, fencing)</a:t>
            </a:r>
            <a:endParaRPr lang="en-ZA" sz="2100" dirty="0"/>
          </a:p>
          <a:p>
            <a:pPr marL="387350" indent="-342900" algn="l">
              <a:buClrTx/>
              <a:buFont typeface="Wingdings" panose="05000000000000000000" pitchFamily="2" charset="2"/>
              <a:buChar char="ü"/>
            </a:pPr>
            <a:endParaRPr lang="en-ZA" sz="2100" b="1" dirty="0"/>
          </a:p>
        </p:txBody>
      </p:sp>
    </p:spTree>
    <p:extLst>
      <p:ext uri="{BB962C8B-B14F-4D97-AF65-F5344CB8AC3E}">
        <p14:creationId xmlns:p14="http://schemas.microsoft.com/office/powerpoint/2010/main" val="931223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16632"/>
            <a:ext cx="2088232" cy="5500072"/>
          </a:xfrm>
          <a:solidFill>
            <a:srgbClr val="FFFF00"/>
          </a:solidFill>
          <a:ln>
            <a:solidFill>
              <a:schemeClr val="tx1"/>
            </a:solidFill>
          </a:ln>
        </p:spPr>
        <p:txBody>
          <a:bodyPr>
            <a:normAutofit fontScale="92500" lnSpcReduction="20000"/>
          </a:bodyPr>
          <a:lstStyle/>
          <a:p>
            <a:pPr marL="45720" indent="0">
              <a:buNone/>
            </a:pPr>
            <a:r>
              <a:rPr lang="en-ZA" sz="2500" b="1" i="1" u="sng" dirty="0" smtClean="0"/>
              <a:t>Category B2</a:t>
            </a:r>
          </a:p>
          <a:p>
            <a:pPr marL="45720" indent="0" algn="l">
              <a:buNone/>
            </a:pPr>
            <a:r>
              <a:rPr lang="en-GB" sz="2400" b="1" dirty="0"/>
              <a:t>Low-functioning </a:t>
            </a:r>
            <a:r>
              <a:rPr lang="en-GB" sz="2400" dirty="0"/>
              <a:t>but with good </a:t>
            </a:r>
            <a:r>
              <a:rPr lang="en-GB" sz="2400" b="1" dirty="0"/>
              <a:t>potential to render acceptable informal ECD services</a:t>
            </a:r>
            <a:r>
              <a:rPr lang="en-GB" sz="2400" dirty="0"/>
              <a:t>. </a:t>
            </a:r>
            <a:endParaRPr lang="en-GB" sz="2400" dirty="0" smtClean="0"/>
          </a:p>
          <a:p>
            <a:pPr marL="45720" indent="0" algn="l">
              <a:buNone/>
            </a:pPr>
            <a:r>
              <a:rPr lang="en-GB" dirty="0" smtClean="0"/>
              <a:t>Absence </a:t>
            </a:r>
            <a:r>
              <a:rPr lang="en-GB" dirty="0"/>
              <a:t>of material health and safety threats (or </a:t>
            </a:r>
            <a:r>
              <a:rPr lang="en-GB" dirty="0" smtClean="0"/>
              <a:t>easily </a:t>
            </a:r>
            <a:r>
              <a:rPr lang="en-GB" dirty="0"/>
              <a:t>mitigated). </a:t>
            </a:r>
            <a:endParaRPr lang="en-GB" dirty="0" smtClean="0"/>
          </a:p>
          <a:p>
            <a:pPr marL="45720" indent="0" algn="l">
              <a:buNone/>
            </a:pPr>
            <a:r>
              <a:rPr lang="en-GB" dirty="0" smtClean="0"/>
              <a:t>Significant </a:t>
            </a:r>
            <a:r>
              <a:rPr lang="en-GB" dirty="0"/>
              <a:t>potential for </a:t>
            </a:r>
            <a:r>
              <a:rPr lang="en-GB" dirty="0" smtClean="0"/>
              <a:t>improvement.</a:t>
            </a:r>
            <a:endParaRPr lang="en-ZA" b="1" dirty="0" smtClean="0"/>
          </a:p>
        </p:txBody>
      </p:sp>
      <p:sp>
        <p:nvSpPr>
          <p:cNvPr id="6" name="Content Placeholder 2"/>
          <p:cNvSpPr txBox="1">
            <a:spLocks/>
          </p:cNvSpPr>
          <p:nvPr/>
        </p:nvSpPr>
        <p:spPr>
          <a:xfrm>
            <a:off x="2267744" y="116632"/>
            <a:ext cx="1944216" cy="5500072"/>
          </a:xfrm>
          <a:prstGeom prst="rect">
            <a:avLst/>
          </a:prstGeom>
          <a:solidFill>
            <a:srgbClr val="FFFF00"/>
          </a:solidFill>
          <a:ln>
            <a:solidFill>
              <a:schemeClr val="tx1"/>
            </a:solidFill>
          </a:ln>
        </p:spPr>
        <p:txBody>
          <a:bodyPr vert="horz" lIns="18000" tIns="45720" rIns="1800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ClrTx/>
              <a:buFont typeface="+mj-lt"/>
              <a:buNone/>
            </a:pPr>
            <a:r>
              <a:rPr lang="en-ZA" sz="2100" b="1" i="1" u="sng" dirty="0" smtClean="0"/>
              <a:t>Response</a:t>
            </a:r>
          </a:p>
          <a:p>
            <a:pPr algn="l">
              <a:buClrTx/>
              <a:buSzPct val="100000"/>
            </a:pPr>
            <a:r>
              <a:rPr lang="en-US" sz="2100" dirty="0"/>
              <a:t>Significant levels of support and investment </a:t>
            </a:r>
            <a:r>
              <a:rPr lang="en-US" sz="2100" dirty="0" smtClean="0"/>
              <a:t>warranted</a:t>
            </a:r>
          </a:p>
          <a:p>
            <a:pPr algn="l">
              <a:buClrTx/>
              <a:buSzPct val="100000"/>
            </a:pPr>
            <a:r>
              <a:rPr lang="en-US" sz="2100" dirty="0" smtClean="0"/>
              <a:t>Provide </a:t>
            </a:r>
            <a:r>
              <a:rPr lang="en-US" sz="2100" dirty="0"/>
              <a:t>incremental &amp; ongoing support. </a:t>
            </a:r>
            <a:endParaRPr lang="en-ZA" sz="2100" dirty="0"/>
          </a:p>
          <a:p>
            <a:pPr algn="l">
              <a:buClrTx/>
              <a:buSzPct val="100000"/>
            </a:pPr>
            <a:r>
              <a:rPr lang="en-US" sz="2100" dirty="0" smtClean="0"/>
              <a:t>Long term</a:t>
            </a:r>
            <a:endParaRPr lang="en-ZA" dirty="0" smtClean="0"/>
          </a:p>
          <a:p>
            <a:pPr marL="365125" indent="-320675" algn="l">
              <a:buClrTx/>
            </a:pPr>
            <a:endParaRPr lang="en-ZA" sz="2100" dirty="0"/>
          </a:p>
        </p:txBody>
      </p:sp>
      <p:sp>
        <p:nvSpPr>
          <p:cNvPr id="7" name="Content Placeholder 2"/>
          <p:cNvSpPr txBox="1">
            <a:spLocks/>
          </p:cNvSpPr>
          <p:nvPr/>
        </p:nvSpPr>
        <p:spPr>
          <a:xfrm>
            <a:off x="4267200" y="116632"/>
            <a:ext cx="4769296" cy="5500072"/>
          </a:xfrm>
          <a:prstGeom prst="rect">
            <a:avLst/>
          </a:prstGeom>
          <a:solidFill>
            <a:srgbClr val="FFFF00"/>
          </a:solidFill>
          <a:ln>
            <a:solidFill>
              <a:schemeClr val="tx1"/>
            </a:solidFill>
          </a:ln>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4450" indent="0" algn="l">
              <a:buClrTx/>
              <a:buNone/>
            </a:pPr>
            <a:r>
              <a:rPr lang="en-GB" sz="2100" b="1" i="1" u="sng" dirty="0" smtClean="0"/>
              <a:t>Support &amp; Action</a:t>
            </a:r>
          </a:p>
          <a:p>
            <a:pPr algn="l" fontAlgn="t">
              <a:buClrTx/>
              <a:buSzPct val="100000"/>
              <a:buFont typeface="Wingdings" panose="05000000000000000000" pitchFamily="2" charset="2"/>
              <a:buChar char="ü"/>
            </a:pPr>
            <a:r>
              <a:rPr lang="en-US" sz="2100" b="1" dirty="0"/>
              <a:t>Basic training</a:t>
            </a:r>
            <a:endParaRPr lang="en-ZA" sz="2100" dirty="0"/>
          </a:p>
          <a:p>
            <a:pPr algn="l" fontAlgn="t">
              <a:buClrTx/>
              <a:buSzPct val="100000"/>
              <a:buFont typeface="Wingdings" panose="05000000000000000000" pitchFamily="2" charset="2"/>
              <a:buChar char="ü"/>
            </a:pPr>
            <a:r>
              <a:rPr lang="en-US" sz="2100" b="1" dirty="0"/>
              <a:t>Assistance with nutrition</a:t>
            </a:r>
            <a:endParaRPr lang="en-ZA" sz="2100" dirty="0"/>
          </a:p>
          <a:p>
            <a:pPr algn="l" fontAlgn="t">
              <a:buClrTx/>
              <a:buSzPct val="100000"/>
              <a:buFont typeface="Wingdings" panose="05000000000000000000" pitchFamily="2" charset="2"/>
              <a:buChar char="ü"/>
            </a:pPr>
            <a:r>
              <a:rPr lang="en-US" sz="2100" b="1" dirty="0"/>
              <a:t>Provide or assist with acquiring educational resources</a:t>
            </a:r>
            <a:endParaRPr lang="en-ZA" sz="2100" dirty="0"/>
          </a:p>
          <a:p>
            <a:pPr algn="l" fontAlgn="t">
              <a:buClrTx/>
              <a:buSzPct val="100000"/>
              <a:buFont typeface="Wingdings" panose="05000000000000000000" pitchFamily="2" charset="2"/>
              <a:buChar char="ü"/>
            </a:pPr>
            <a:r>
              <a:rPr lang="en-US" sz="2100" b="1" dirty="0"/>
              <a:t>Minor ECD centre improvements </a:t>
            </a:r>
            <a:r>
              <a:rPr lang="en-US" sz="2100" dirty="0"/>
              <a:t>(e.g. improved sanitation, fencing, minor improvements to structure)</a:t>
            </a:r>
            <a:endParaRPr lang="en-ZA" sz="2100" dirty="0"/>
          </a:p>
          <a:p>
            <a:pPr marL="387350" indent="-342900" algn="l">
              <a:buClrTx/>
              <a:buFont typeface="Wingdings" panose="05000000000000000000" pitchFamily="2" charset="2"/>
              <a:buChar char="ü"/>
            </a:pPr>
            <a:endParaRPr lang="en-ZA" sz="2100" b="1" dirty="0"/>
          </a:p>
        </p:txBody>
      </p:sp>
    </p:spTree>
    <p:extLst>
      <p:ext uri="{BB962C8B-B14F-4D97-AF65-F5344CB8AC3E}">
        <p14:creationId xmlns:p14="http://schemas.microsoft.com/office/powerpoint/2010/main" val="3143993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Research undertaken</a:t>
            </a:r>
            <a:endParaRPr lang="en-ZA" dirty="0"/>
          </a:p>
        </p:txBody>
      </p:sp>
      <p:sp>
        <p:nvSpPr>
          <p:cNvPr id="3" name="Content Placeholder 2"/>
          <p:cNvSpPr>
            <a:spLocks noGrp="1"/>
          </p:cNvSpPr>
          <p:nvPr>
            <p:ph sz="quarter" idx="13"/>
          </p:nvPr>
        </p:nvSpPr>
        <p:spPr>
          <a:xfrm>
            <a:off x="251520" y="980728"/>
            <a:ext cx="8640960" cy="4608512"/>
          </a:xfrm>
        </p:spPr>
        <p:txBody>
          <a:bodyPr>
            <a:normAutofit/>
          </a:bodyPr>
          <a:lstStyle/>
          <a:p>
            <a:r>
              <a:rPr lang="en-ZA" b="1" dirty="0" smtClean="0"/>
              <a:t>Review of the available literature</a:t>
            </a:r>
            <a:r>
              <a:rPr lang="en-ZA" dirty="0" smtClean="0"/>
              <a:t>:</a:t>
            </a:r>
            <a:r>
              <a:rPr lang="en-ZA" b="1" dirty="0" smtClean="0"/>
              <a:t> </a:t>
            </a:r>
            <a:r>
              <a:rPr lang="en-ZA" sz="2000" dirty="0" smtClean="0"/>
              <a:t>including Department of Social Development, reports, guidelines and regulations</a:t>
            </a:r>
            <a:r>
              <a:rPr lang="en-ZA" sz="2000" dirty="0"/>
              <a:t>.</a:t>
            </a:r>
            <a:endParaRPr lang="en-ZA" sz="2000" dirty="0" smtClean="0"/>
          </a:p>
          <a:p>
            <a:r>
              <a:rPr lang="en-ZA" b="1" dirty="0" smtClean="0"/>
              <a:t>Interviews &amp; engagement with stakeholders across SA</a:t>
            </a:r>
            <a:r>
              <a:rPr lang="en-ZA" dirty="0" smtClean="0"/>
              <a:t>:</a:t>
            </a:r>
            <a:r>
              <a:rPr lang="en-ZA" b="1" dirty="0" smtClean="0"/>
              <a:t> </a:t>
            </a:r>
            <a:r>
              <a:rPr lang="en-ZA" sz="2000" dirty="0" smtClean="0"/>
              <a:t>including </a:t>
            </a:r>
            <a:r>
              <a:rPr lang="en-ZA" sz="2000" dirty="0"/>
              <a:t>the Department of Social </a:t>
            </a:r>
            <a:r>
              <a:rPr lang="en-ZA" sz="2000" dirty="0" smtClean="0"/>
              <a:t>Development, informal </a:t>
            </a:r>
            <a:r>
              <a:rPr lang="en-ZA" sz="2000" dirty="0"/>
              <a:t>ECD </a:t>
            </a:r>
            <a:r>
              <a:rPr lang="en-ZA" sz="2000" dirty="0" smtClean="0"/>
              <a:t>operators, academics, ECD practitioners, and NGOs working in informal settlements (and others).</a:t>
            </a:r>
          </a:p>
          <a:p>
            <a:r>
              <a:rPr lang="en-ZA" b="1" dirty="0" smtClean="0"/>
              <a:t>Visits to informal ECD centres </a:t>
            </a:r>
            <a:r>
              <a:rPr lang="en-ZA" sz="2000" dirty="0" smtClean="0"/>
              <a:t>in </a:t>
            </a:r>
            <a:r>
              <a:rPr lang="en-ZA" sz="2000" dirty="0" err="1" smtClean="0"/>
              <a:t>Mangaung</a:t>
            </a:r>
            <a:r>
              <a:rPr lang="en-ZA" sz="2000" dirty="0" smtClean="0"/>
              <a:t> Municipality and </a:t>
            </a:r>
            <a:r>
              <a:rPr lang="en-ZA" sz="2000" dirty="0" err="1" smtClean="0"/>
              <a:t>Mbombela</a:t>
            </a:r>
            <a:r>
              <a:rPr lang="en-ZA" sz="2000" dirty="0" smtClean="0"/>
              <a:t> Municipality</a:t>
            </a:r>
            <a:r>
              <a:rPr lang="en-ZA" dirty="0" smtClean="0"/>
              <a:t>.  </a:t>
            </a:r>
          </a:p>
        </p:txBody>
      </p:sp>
    </p:spTree>
    <p:extLst>
      <p:ext uri="{BB962C8B-B14F-4D97-AF65-F5344CB8AC3E}">
        <p14:creationId xmlns:p14="http://schemas.microsoft.com/office/powerpoint/2010/main" val="173129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Category C: Non-acceptable</a:t>
            </a:r>
            <a:endParaRPr lang="en-ZA" dirty="0"/>
          </a:p>
        </p:txBody>
      </p:sp>
      <p:sp>
        <p:nvSpPr>
          <p:cNvPr id="7" name="Content Placeholder 2"/>
          <p:cNvSpPr txBox="1">
            <a:spLocks/>
          </p:cNvSpPr>
          <p:nvPr/>
        </p:nvSpPr>
        <p:spPr>
          <a:xfrm>
            <a:off x="251520" y="908720"/>
            <a:ext cx="8640960" cy="1362040"/>
          </a:xfrm>
          <a:prstGeom prst="rect">
            <a:avLst/>
          </a:prstGeom>
          <a:solidFill>
            <a:schemeClr val="accent6"/>
          </a:solidFill>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buNone/>
            </a:pPr>
            <a:r>
              <a:rPr lang="en-US" sz="2100" b="1" dirty="0" smtClean="0"/>
              <a:t>C1</a:t>
            </a:r>
            <a:r>
              <a:rPr lang="en-US" sz="2100" dirty="0" smtClean="0"/>
              <a:t>:</a:t>
            </a:r>
            <a:r>
              <a:rPr lang="en-US" sz="2100" b="1" dirty="0" smtClean="0"/>
              <a:t> Low-functioning </a:t>
            </a:r>
            <a:r>
              <a:rPr lang="en-US" sz="2100" b="1" dirty="0"/>
              <a:t>with limited or no prospects for rendering acceptable informal ECD services </a:t>
            </a:r>
            <a:r>
              <a:rPr lang="en-US" sz="2100" dirty="0"/>
              <a:t>but</a:t>
            </a:r>
            <a:r>
              <a:rPr lang="en-US" sz="2100" b="1" dirty="0"/>
              <a:t> with no material health and safety threats </a:t>
            </a:r>
            <a:r>
              <a:rPr lang="en-US" sz="2100" dirty="0"/>
              <a:t>and</a:t>
            </a:r>
            <a:r>
              <a:rPr lang="en-US" sz="2100" b="1" dirty="0"/>
              <a:t> </a:t>
            </a:r>
            <a:r>
              <a:rPr lang="en-US" sz="2100" b="1" dirty="0" smtClean="0"/>
              <a:t>no </a:t>
            </a:r>
            <a:r>
              <a:rPr lang="en-US" sz="2100" b="1" dirty="0"/>
              <a:t>other alternatives for children in care. </a:t>
            </a:r>
            <a:endParaRPr lang="en-ZA" sz="2100" b="1" dirty="0" smtClean="0"/>
          </a:p>
          <a:p>
            <a:endParaRPr lang="en-ZA" sz="2100" dirty="0"/>
          </a:p>
        </p:txBody>
      </p:sp>
      <p:sp>
        <p:nvSpPr>
          <p:cNvPr id="8" name="Content Placeholder 2"/>
          <p:cNvSpPr txBox="1">
            <a:spLocks/>
          </p:cNvSpPr>
          <p:nvPr/>
        </p:nvSpPr>
        <p:spPr>
          <a:xfrm>
            <a:off x="251520" y="2359928"/>
            <a:ext cx="8640960" cy="1656184"/>
          </a:xfrm>
          <a:prstGeom prst="rect">
            <a:avLst/>
          </a:prstGeom>
          <a:solidFill>
            <a:schemeClr val="accent6"/>
          </a:solidFill>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buNone/>
            </a:pPr>
            <a:r>
              <a:rPr lang="en-US" sz="2100" b="1" dirty="0" smtClean="0"/>
              <a:t>C2</a:t>
            </a:r>
            <a:r>
              <a:rPr lang="en-US" sz="2100" dirty="0" smtClean="0"/>
              <a:t>:</a:t>
            </a:r>
            <a:r>
              <a:rPr lang="en-US" sz="2100" b="1" dirty="0" smtClean="0"/>
              <a:t> </a:t>
            </a:r>
            <a:r>
              <a:rPr lang="en-US" sz="2100" dirty="0" smtClean="0"/>
              <a:t>Low-functioning with limited or no prospects for rendering acceptable informal ECD services but</a:t>
            </a:r>
            <a:r>
              <a:rPr lang="en-US" sz="2100" b="1" dirty="0" smtClean="0"/>
              <a:t> with significant health and safety threats which can and should be rapidly mitigated </a:t>
            </a:r>
            <a:r>
              <a:rPr lang="en-US" sz="2100" dirty="0" smtClean="0"/>
              <a:t>through emergency assistance / investments (e.g. sanitation, water supply, fencing, nutrition etc.). </a:t>
            </a:r>
            <a:endParaRPr lang="en-ZA" sz="2100" dirty="0"/>
          </a:p>
        </p:txBody>
      </p:sp>
      <p:sp>
        <p:nvSpPr>
          <p:cNvPr id="9" name="Content Placeholder 2"/>
          <p:cNvSpPr txBox="1">
            <a:spLocks/>
          </p:cNvSpPr>
          <p:nvPr/>
        </p:nvSpPr>
        <p:spPr>
          <a:xfrm>
            <a:off x="251520" y="4149080"/>
            <a:ext cx="8640960" cy="1584176"/>
          </a:xfrm>
          <a:prstGeom prst="rect">
            <a:avLst/>
          </a:prstGeom>
          <a:solidFill>
            <a:schemeClr val="accent3"/>
          </a:solidFill>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buNone/>
            </a:pPr>
            <a:r>
              <a:rPr lang="en-US" sz="2100" b="1" dirty="0" smtClean="0"/>
              <a:t>C3</a:t>
            </a:r>
            <a:r>
              <a:rPr lang="en-US" sz="2100" dirty="0" smtClean="0"/>
              <a:t>:</a:t>
            </a:r>
            <a:r>
              <a:rPr lang="en-US" sz="2100" b="1" dirty="0" smtClean="0"/>
              <a:t> </a:t>
            </a:r>
            <a:r>
              <a:rPr lang="en-US" sz="2100" dirty="0"/>
              <a:t>Low-functioning with limited or no prospects for rendering acceptable informal ECD services and </a:t>
            </a:r>
            <a:r>
              <a:rPr lang="en-US" sz="2100" b="1" dirty="0"/>
              <a:t>with significant health and safety threats which cannot be rapidly mitigated</a:t>
            </a:r>
            <a:r>
              <a:rPr lang="en-US" sz="2100" i="1" dirty="0"/>
              <a:t> </a:t>
            </a:r>
            <a:r>
              <a:rPr lang="en-US" sz="2100" dirty="0"/>
              <a:t>through emergency assistance / investments (e.g. sanitation, fencing etc.). </a:t>
            </a:r>
            <a:endParaRPr lang="en-ZA" sz="2100" dirty="0"/>
          </a:p>
        </p:txBody>
      </p:sp>
    </p:spTree>
    <p:extLst>
      <p:ext uri="{BB962C8B-B14F-4D97-AF65-F5344CB8AC3E}">
        <p14:creationId xmlns:p14="http://schemas.microsoft.com/office/powerpoint/2010/main" val="40816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16632"/>
            <a:ext cx="2088232" cy="5616624"/>
          </a:xfrm>
          <a:solidFill>
            <a:schemeClr val="accent6"/>
          </a:solidFill>
          <a:ln>
            <a:solidFill>
              <a:schemeClr val="tx1"/>
            </a:solidFill>
          </a:ln>
        </p:spPr>
        <p:txBody>
          <a:bodyPr>
            <a:noAutofit/>
          </a:bodyPr>
          <a:lstStyle/>
          <a:p>
            <a:pPr marL="45720" indent="0">
              <a:buNone/>
            </a:pPr>
            <a:r>
              <a:rPr lang="en-ZA" sz="2100" b="1" i="1" u="sng" dirty="0" smtClean="0"/>
              <a:t>Category C1</a:t>
            </a:r>
          </a:p>
          <a:p>
            <a:pPr marL="45720" indent="0" algn="l">
              <a:buNone/>
            </a:pPr>
            <a:r>
              <a:rPr lang="en-US" sz="2100" i="1" dirty="0"/>
              <a:t>Low-functioning with limited or no prospects for rendering acceptable informal ECD services but with no material health and safety </a:t>
            </a:r>
            <a:r>
              <a:rPr lang="en-US" sz="2100" i="1" dirty="0" smtClean="0"/>
              <a:t>threats. </a:t>
            </a:r>
            <a:r>
              <a:rPr lang="en-US" sz="2100" dirty="0"/>
              <a:t>No alternative for children in care.</a:t>
            </a:r>
            <a:r>
              <a:rPr lang="en-US" sz="2800" dirty="0"/>
              <a:t> </a:t>
            </a:r>
            <a:endParaRPr lang="en-ZA" sz="2100" b="1" i="1" u="sng" dirty="0" smtClean="0"/>
          </a:p>
        </p:txBody>
      </p:sp>
      <p:sp>
        <p:nvSpPr>
          <p:cNvPr id="6" name="Content Placeholder 2"/>
          <p:cNvSpPr txBox="1">
            <a:spLocks/>
          </p:cNvSpPr>
          <p:nvPr/>
        </p:nvSpPr>
        <p:spPr>
          <a:xfrm>
            <a:off x="2267744" y="116632"/>
            <a:ext cx="1944216" cy="5616624"/>
          </a:xfrm>
          <a:prstGeom prst="rect">
            <a:avLst/>
          </a:prstGeom>
          <a:solidFill>
            <a:schemeClr val="accent6"/>
          </a:solidFill>
          <a:ln>
            <a:solidFill>
              <a:schemeClr val="tx1"/>
            </a:solidFill>
          </a:ln>
        </p:spPr>
        <p:txBody>
          <a:bodyPr vert="horz" lIns="18000" tIns="45720" rIns="1800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ClrTx/>
              <a:buFont typeface="+mj-lt"/>
              <a:buNone/>
            </a:pPr>
            <a:r>
              <a:rPr lang="en-ZA" sz="2100" b="1" i="1" u="sng" dirty="0" smtClean="0"/>
              <a:t>Response</a:t>
            </a:r>
            <a:endParaRPr lang="en-ZA" sz="2100" dirty="0" smtClean="0"/>
          </a:p>
          <a:p>
            <a:pPr marL="355600" indent="-311150" algn="l">
              <a:buClrTx/>
            </a:pPr>
            <a:r>
              <a:rPr lang="en-US" sz="2000" dirty="0"/>
              <a:t>No immediate actions </a:t>
            </a:r>
            <a:r>
              <a:rPr lang="en-US" sz="2000" dirty="0" smtClean="0"/>
              <a:t>other than </a:t>
            </a:r>
            <a:r>
              <a:rPr lang="en-US" sz="2000" dirty="0"/>
              <a:t>on-going </a:t>
            </a:r>
            <a:r>
              <a:rPr lang="en-US" sz="2000" dirty="0" smtClean="0"/>
              <a:t>monitoring. </a:t>
            </a:r>
          </a:p>
          <a:p>
            <a:pPr marL="355600" indent="-311150" algn="l">
              <a:buClrTx/>
            </a:pPr>
            <a:r>
              <a:rPr lang="en-US" sz="2000" dirty="0" smtClean="0"/>
              <a:t>In </a:t>
            </a:r>
            <a:r>
              <a:rPr lang="en-US" sz="2000" dirty="0"/>
              <a:t>the long term closure would be ideal once </a:t>
            </a:r>
            <a:r>
              <a:rPr lang="en-US" sz="2000" dirty="0" smtClean="0"/>
              <a:t>alternative </a:t>
            </a:r>
            <a:r>
              <a:rPr lang="en-US" sz="2000" dirty="0"/>
              <a:t>care </a:t>
            </a:r>
            <a:r>
              <a:rPr lang="en-US" sz="2000" dirty="0" smtClean="0"/>
              <a:t>exists.</a:t>
            </a:r>
            <a:endParaRPr lang="en-ZA" sz="2100" b="1" i="1" u="sng" dirty="0" smtClean="0"/>
          </a:p>
          <a:p>
            <a:pPr marL="365125" indent="-320675" algn="l">
              <a:buClrTx/>
            </a:pPr>
            <a:endParaRPr lang="en-ZA" sz="2100" dirty="0"/>
          </a:p>
        </p:txBody>
      </p:sp>
      <p:sp>
        <p:nvSpPr>
          <p:cNvPr id="7" name="Content Placeholder 2"/>
          <p:cNvSpPr txBox="1">
            <a:spLocks/>
          </p:cNvSpPr>
          <p:nvPr/>
        </p:nvSpPr>
        <p:spPr>
          <a:xfrm>
            <a:off x="4267200" y="116632"/>
            <a:ext cx="4769296" cy="5616624"/>
          </a:xfrm>
          <a:prstGeom prst="rect">
            <a:avLst/>
          </a:prstGeom>
          <a:solidFill>
            <a:schemeClr val="accent6"/>
          </a:solidFill>
          <a:ln>
            <a:solidFill>
              <a:schemeClr val="tx1"/>
            </a:solidFill>
          </a:ln>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4450" indent="0" algn="l">
              <a:buClrTx/>
              <a:buNone/>
            </a:pPr>
            <a:r>
              <a:rPr lang="en-GB" sz="2100" b="1" i="1" u="sng" dirty="0" smtClean="0"/>
              <a:t>Support &amp; Action</a:t>
            </a:r>
          </a:p>
          <a:p>
            <a:pPr marL="387350" indent="-342900" algn="l">
              <a:buClrTx/>
              <a:buFont typeface="Wingdings" panose="05000000000000000000" pitchFamily="2" charset="2"/>
              <a:buChar char="ü"/>
            </a:pPr>
            <a:r>
              <a:rPr lang="en-US" sz="2000" dirty="0"/>
              <a:t>None, only monitoring to take place</a:t>
            </a:r>
            <a:endParaRPr lang="en-ZA" sz="2100" b="1" dirty="0"/>
          </a:p>
        </p:txBody>
      </p:sp>
    </p:spTree>
    <p:extLst>
      <p:ext uri="{BB962C8B-B14F-4D97-AF65-F5344CB8AC3E}">
        <p14:creationId xmlns:p14="http://schemas.microsoft.com/office/powerpoint/2010/main" val="1968370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16632"/>
            <a:ext cx="2088232" cy="5500072"/>
          </a:xfrm>
          <a:solidFill>
            <a:schemeClr val="accent6"/>
          </a:solidFill>
          <a:ln>
            <a:solidFill>
              <a:schemeClr val="tx1"/>
            </a:solidFill>
          </a:ln>
        </p:spPr>
        <p:txBody>
          <a:bodyPr>
            <a:noAutofit/>
          </a:bodyPr>
          <a:lstStyle/>
          <a:p>
            <a:pPr marL="45720" indent="0">
              <a:buNone/>
            </a:pPr>
            <a:r>
              <a:rPr lang="en-ZA" sz="2100" b="1" u="sng" dirty="0" smtClean="0"/>
              <a:t>Category C2</a:t>
            </a:r>
          </a:p>
          <a:p>
            <a:pPr marL="3175" indent="0" algn="l">
              <a:buNone/>
            </a:pPr>
            <a:r>
              <a:rPr lang="en-US" sz="1900" dirty="0" smtClean="0"/>
              <a:t>Low-functioning </a:t>
            </a:r>
            <a:r>
              <a:rPr lang="en-US" sz="1900" dirty="0"/>
              <a:t>with </a:t>
            </a:r>
            <a:r>
              <a:rPr lang="en-US" sz="1900" b="1" dirty="0"/>
              <a:t>limited or no prospects for rendering acceptable informal ECD services</a:t>
            </a:r>
            <a:r>
              <a:rPr lang="en-US" sz="1900" dirty="0"/>
              <a:t> </a:t>
            </a:r>
            <a:r>
              <a:rPr lang="en-US" sz="1900" dirty="0" smtClean="0"/>
              <a:t>with </a:t>
            </a:r>
            <a:r>
              <a:rPr lang="en-US" sz="1900" b="1" dirty="0"/>
              <a:t>significant health </a:t>
            </a:r>
            <a:r>
              <a:rPr lang="en-US" sz="1900" b="1" dirty="0" smtClean="0"/>
              <a:t>&amp; safety </a:t>
            </a:r>
            <a:r>
              <a:rPr lang="en-US" sz="1900" b="1" dirty="0"/>
              <a:t>threats which </a:t>
            </a:r>
            <a:r>
              <a:rPr lang="en-US" sz="1900" b="1" dirty="0" smtClean="0"/>
              <a:t>can be </a:t>
            </a:r>
            <a:r>
              <a:rPr lang="en-US" sz="1900" b="1" dirty="0"/>
              <a:t>rapidly mitigated </a:t>
            </a:r>
            <a:r>
              <a:rPr lang="en-US" sz="1900" dirty="0"/>
              <a:t>through emergency </a:t>
            </a:r>
            <a:r>
              <a:rPr lang="en-US" sz="1900" dirty="0" smtClean="0"/>
              <a:t>assistance. No alternative </a:t>
            </a:r>
            <a:r>
              <a:rPr lang="en-US" sz="1900" dirty="0"/>
              <a:t>for children in care. </a:t>
            </a:r>
            <a:endParaRPr lang="en-ZA" sz="1900" b="1" u="sng" dirty="0" smtClean="0"/>
          </a:p>
        </p:txBody>
      </p:sp>
      <p:sp>
        <p:nvSpPr>
          <p:cNvPr id="6" name="Content Placeholder 2"/>
          <p:cNvSpPr txBox="1">
            <a:spLocks/>
          </p:cNvSpPr>
          <p:nvPr/>
        </p:nvSpPr>
        <p:spPr>
          <a:xfrm>
            <a:off x="2267744" y="116632"/>
            <a:ext cx="1944216" cy="5500072"/>
          </a:xfrm>
          <a:prstGeom prst="rect">
            <a:avLst/>
          </a:prstGeom>
          <a:solidFill>
            <a:schemeClr val="accent6"/>
          </a:solidFill>
          <a:ln>
            <a:solidFill>
              <a:schemeClr val="tx1"/>
            </a:solidFill>
          </a:ln>
        </p:spPr>
        <p:txBody>
          <a:bodyPr vert="horz" lIns="18000" tIns="45720" rIns="1800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ClrTx/>
              <a:buFont typeface="+mj-lt"/>
              <a:buNone/>
            </a:pPr>
            <a:r>
              <a:rPr lang="en-ZA" sz="2100" b="1" i="1" u="sng" dirty="0" smtClean="0"/>
              <a:t>Response</a:t>
            </a:r>
            <a:endParaRPr lang="en-ZA" sz="2100" dirty="0" smtClean="0"/>
          </a:p>
          <a:p>
            <a:pPr marL="355600" indent="-311150" algn="l">
              <a:buClrTx/>
              <a:buSzPct val="100000"/>
            </a:pPr>
            <a:r>
              <a:rPr lang="en-US" sz="2100" dirty="0"/>
              <a:t>In the short term - </a:t>
            </a:r>
            <a:r>
              <a:rPr lang="en-US" sz="2100" dirty="0" smtClean="0"/>
              <a:t>emergency  </a:t>
            </a:r>
            <a:r>
              <a:rPr lang="en-US" sz="2100" dirty="0"/>
              <a:t>support to mitigate risk of harm. </a:t>
            </a:r>
            <a:endParaRPr lang="en-US" sz="2100" dirty="0" smtClean="0"/>
          </a:p>
          <a:p>
            <a:pPr marL="355600" indent="-311150" algn="l">
              <a:buClrTx/>
              <a:buSzPct val="100000"/>
            </a:pPr>
            <a:r>
              <a:rPr lang="en-US" sz="2100" dirty="0" smtClean="0"/>
              <a:t>In </a:t>
            </a:r>
            <a:r>
              <a:rPr lang="en-US" sz="2100" dirty="0"/>
              <a:t>the long term closure </a:t>
            </a:r>
            <a:r>
              <a:rPr lang="en-US" sz="2000" dirty="0" smtClean="0"/>
              <a:t>(when alternative care exists.)</a:t>
            </a:r>
            <a:endParaRPr lang="en-ZA" sz="2000" b="1" i="1" u="sng" dirty="0" smtClean="0"/>
          </a:p>
          <a:p>
            <a:pPr marL="365125" indent="-320675" algn="l">
              <a:buClrTx/>
            </a:pPr>
            <a:endParaRPr lang="en-ZA" sz="2100" dirty="0"/>
          </a:p>
        </p:txBody>
      </p:sp>
      <p:sp>
        <p:nvSpPr>
          <p:cNvPr id="7" name="Content Placeholder 2"/>
          <p:cNvSpPr txBox="1">
            <a:spLocks/>
          </p:cNvSpPr>
          <p:nvPr/>
        </p:nvSpPr>
        <p:spPr>
          <a:xfrm>
            <a:off x="4267200" y="116632"/>
            <a:ext cx="4769296" cy="5500072"/>
          </a:xfrm>
          <a:prstGeom prst="rect">
            <a:avLst/>
          </a:prstGeom>
          <a:solidFill>
            <a:schemeClr val="accent6"/>
          </a:solidFill>
          <a:ln>
            <a:solidFill>
              <a:schemeClr val="tx1"/>
            </a:solidFill>
          </a:ln>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4450" indent="0" algn="l">
              <a:buClrTx/>
              <a:buNone/>
            </a:pPr>
            <a:r>
              <a:rPr lang="en-GB" sz="2100" b="1" i="1" u="sng" dirty="0" smtClean="0"/>
              <a:t>Support &amp; Action</a:t>
            </a:r>
          </a:p>
          <a:p>
            <a:pPr lvl="0">
              <a:buClrTx/>
              <a:buSzPct val="100000"/>
              <a:buFont typeface="Wingdings" panose="05000000000000000000" pitchFamily="2" charset="2"/>
              <a:buChar char="ü"/>
            </a:pPr>
            <a:r>
              <a:rPr lang="en-US" sz="2000" dirty="0"/>
              <a:t>Minor emergency improvements </a:t>
            </a:r>
            <a:r>
              <a:rPr lang="en-US" sz="1900" dirty="0"/>
              <a:t>(e.g. improved sanitation,  improved safety of  ECD centre structure, fencing)</a:t>
            </a:r>
            <a:endParaRPr lang="en-ZA" sz="1900" dirty="0"/>
          </a:p>
          <a:p>
            <a:pPr>
              <a:buClrTx/>
              <a:buSzPct val="100000"/>
              <a:buFont typeface="Wingdings" panose="05000000000000000000" pitchFamily="2" charset="2"/>
              <a:buChar char="ü"/>
            </a:pPr>
            <a:r>
              <a:rPr lang="en-US" sz="2000" dirty="0"/>
              <a:t>Identify local formal and informal ECD alternatives</a:t>
            </a:r>
            <a:endParaRPr lang="en-ZA" sz="2100" b="1" dirty="0"/>
          </a:p>
        </p:txBody>
      </p:sp>
    </p:spTree>
    <p:extLst>
      <p:ext uri="{BB962C8B-B14F-4D97-AF65-F5344CB8AC3E}">
        <p14:creationId xmlns:p14="http://schemas.microsoft.com/office/powerpoint/2010/main" val="363971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16632"/>
            <a:ext cx="2088232" cy="5616624"/>
          </a:xfrm>
          <a:solidFill>
            <a:schemeClr val="accent3"/>
          </a:solidFill>
          <a:ln>
            <a:solidFill>
              <a:schemeClr val="tx1"/>
            </a:solidFill>
          </a:ln>
        </p:spPr>
        <p:txBody>
          <a:bodyPr>
            <a:noAutofit/>
          </a:bodyPr>
          <a:lstStyle/>
          <a:p>
            <a:pPr marL="45720" indent="0">
              <a:buNone/>
            </a:pPr>
            <a:r>
              <a:rPr lang="en-ZA" sz="2100" b="1" u="sng" dirty="0" smtClean="0"/>
              <a:t>Category C3</a:t>
            </a:r>
          </a:p>
          <a:p>
            <a:pPr marL="3175" indent="0" algn="l">
              <a:buNone/>
            </a:pPr>
            <a:r>
              <a:rPr lang="en-US" sz="2100" dirty="0" smtClean="0"/>
              <a:t>Low-functioning </a:t>
            </a:r>
            <a:r>
              <a:rPr lang="en-US" sz="2100" dirty="0"/>
              <a:t>with limited or no prospects for rendering acceptable informal ECD services and with </a:t>
            </a:r>
            <a:r>
              <a:rPr lang="en-US" sz="2100" b="1" dirty="0"/>
              <a:t>significant</a:t>
            </a:r>
            <a:r>
              <a:rPr lang="en-US" sz="2100" dirty="0"/>
              <a:t> </a:t>
            </a:r>
            <a:r>
              <a:rPr lang="en-US" sz="2100" b="1" dirty="0"/>
              <a:t>health and safety threats which cannot be rapidly mitigated </a:t>
            </a:r>
            <a:r>
              <a:rPr lang="en-US" sz="2100" dirty="0"/>
              <a:t>through emergency </a:t>
            </a:r>
            <a:r>
              <a:rPr lang="en-US" sz="2100" dirty="0" smtClean="0"/>
              <a:t>assistance</a:t>
            </a:r>
            <a:endParaRPr lang="en-ZA" sz="2100" b="1" u="sng" dirty="0" smtClean="0"/>
          </a:p>
        </p:txBody>
      </p:sp>
      <p:sp>
        <p:nvSpPr>
          <p:cNvPr id="6" name="Content Placeholder 2"/>
          <p:cNvSpPr txBox="1">
            <a:spLocks/>
          </p:cNvSpPr>
          <p:nvPr/>
        </p:nvSpPr>
        <p:spPr>
          <a:xfrm>
            <a:off x="2267744" y="116632"/>
            <a:ext cx="1944216" cy="5616624"/>
          </a:xfrm>
          <a:prstGeom prst="rect">
            <a:avLst/>
          </a:prstGeom>
          <a:solidFill>
            <a:schemeClr val="accent3"/>
          </a:solidFill>
          <a:ln>
            <a:solidFill>
              <a:schemeClr val="tx1"/>
            </a:solidFill>
          </a:ln>
        </p:spPr>
        <p:txBody>
          <a:bodyPr vert="horz" lIns="18000" tIns="45720" rIns="1800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ClrTx/>
              <a:buFont typeface="+mj-lt"/>
              <a:buNone/>
            </a:pPr>
            <a:r>
              <a:rPr lang="en-ZA" sz="2100" b="1" i="1" u="sng" dirty="0" smtClean="0"/>
              <a:t>Response</a:t>
            </a:r>
            <a:endParaRPr lang="en-ZA" sz="2100" dirty="0" smtClean="0"/>
          </a:p>
          <a:p>
            <a:pPr marL="263525" indent="-219075" algn="l">
              <a:buClrTx/>
              <a:buSzPct val="100000"/>
            </a:pPr>
            <a:r>
              <a:rPr lang="en-US" sz="2000" u="sng" dirty="0"/>
              <a:t>Only as a last resort and in extreme cases:</a:t>
            </a:r>
            <a:r>
              <a:rPr lang="en-US" sz="2000" dirty="0"/>
              <a:t> Centre should be closed down even if there are currently no other alternatives for children in </a:t>
            </a:r>
            <a:r>
              <a:rPr lang="en-US" sz="2000" dirty="0" smtClean="0"/>
              <a:t>care.</a:t>
            </a:r>
            <a:endParaRPr lang="en-ZA" sz="2100" b="1" u="sng" dirty="0" smtClean="0"/>
          </a:p>
          <a:p>
            <a:pPr marL="365125" indent="-320675" algn="l">
              <a:buClrTx/>
            </a:pPr>
            <a:endParaRPr lang="en-ZA" sz="2100" dirty="0"/>
          </a:p>
        </p:txBody>
      </p:sp>
      <p:sp>
        <p:nvSpPr>
          <p:cNvPr id="7" name="Content Placeholder 2"/>
          <p:cNvSpPr txBox="1">
            <a:spLocks/>
          </p:cNvSpPr>
          <p:nvPr/>
        </p:nvSpPr>
        <p:spPr>
          <a:xfrm>
            <a:off x="4267200" y="116632"/>
            <a:ext cx="4769296" cy="5616624"/>
          </a:xfrm>
          <a:prstGeom prst="rect">
            <a:avLst/>
          </a:prstGeom>
          <a:solidFill>
            <a:schemeClr val="accent3"/>
          </a:solidFill>
          <a:ln>
            <a:solidFill>
              <a:schemeClr val="tx1"/>
            </a:solidFill>
          </a:ln>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4450" indent="0" algn="l">
              <a:buClrTx/>
              <a:buNone/>
            </a:pPr>
            <a:r>
              <a:rPr lang="en-GB" sz="2100" b="1" i="1" u="sng" dirty="0" smtClean="0"/>
              <a:t>Support &amp; Action</a:t>
            </a:r>
          </a:p>
          <a:p>
            <a:pPr lvl="0">
              <a:buClrTx/>
              <a:buSzPct val="100000"/>
              <a:buFont typeface="Wingdings" panose="05000000000000000000" pitchFamily="2" charset="2"/>
              <a:buChar char="ü"/>
            </a:pPr>
            <a:r>
              <a:rPr lang="en-US" sz="2000" dirty="0"/>
              <a:t>Close ECD centre.</a:t>
            </a:r>
            <a:endParaRPr lang="en-ZA" sz="2000" dirty="0"/>
          </a:p>
          <a:p>
            <a:pPr>
              <a:buClrTx/>
              <a:buSzPct val="100000"/>
              <a:buFont typeface="Wingdings" panose="05000000000000000000" pitchFamily="2" charset="2"/>
              <a:buChar char="ü"/>
            </a:pPr>
            <a:r>
              <a:rPr lang="en-US" sz="2000" dirty="0"/>
              <a:t>Identify local formal and informal ECD alternatives.</a:t>
            </a:r>
            <a:endParaRPr lang="en-GB" sz="2100" b="1" i="1" u="sng" dirty="0" smtClean="0"/>
          </a:p>
        </p:txBody>
      </p:sp>
    </p:spTree>
    <p:extLst>
      <p:ext uri="{BB962C8B-B14F-4D97-AF65-F5344CB8AC3E}">
        <p14:creationId xmlns:p14="http://schemas.microsoft.com/office/powerpoint/2010/main" val="1974831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Varying Levels of Support</a:t>
            </a:r>
            <a:endParaRPr lang="en-ZA" dirty="0"/>
          </a:p>
        </p:txBody>
      </p:sp>
      <p:sp>
        <p:nvSpPr>
          <p:cNvPr id="3" name="Content Placeholder 2"/>
          <p:cNvSpPr>
            <a:spLocks noGrp="1"/>
          </p:cNvSpPr>
          <p:nvPr>
            <p:ph sz="quarter" idx="13"/>
          </p:nvPr>
        </p:nvSpPr>
        <p:spPr/>
        <p:txBody>
          <a:bodyPr>
            <a:normAutofit/>
          </a:bodyPr>
          <a:lstStyle/>
          <a:p>
            <a:r>
              <a:rPr lang="en-ZA" sz="2800" b="1" dirty="0" smtClean="0"/>
              <a:t>Programme support</a:t>
            </a:r>
            <a:r>
              <a:rPr lang="en-ZA" sz="2800" dirty="0" smtClean="0"/>
              <a:t>: e.g. training, mentorship, subsidisation (including inclusion in feeding schemes)</a:t>
            </a:r>
          </a:p>
          <a:p>
            <a:r>
              <a:rPr lang="en-ZA" sz="2800" b="1" dirty="0" smtClean="0"/>
              <a:t>Infrastructure and resource support</a:t>
            </a:r>
            <a:endParaRPr lang="en-ZA" sz="2800" b="1" dirty="0"/>
          </a:p>
        </p:txBody>
      </p:sp>
    </p:spTree>
    <p:extLst>
      <p:ext uri="{BB962C8B-B14F-4D97-AF65-F5344CB8AC3E}">
        <p14:creationId xmlns:p14="http://schemas.microsoft.com/office/powerpoint/2010/main" val="28313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Infrastructure</a:t>
            </a:r>
            <a:endParaRPr lang="en-ZA" dirty="0"/>
          </a:p>
        </p:txBody>
      </p:sp>
      <p:pic>
        <p:nvPicPr>
          <p:cNvPr id="5" name="Picture 2" descr="https://encrypted-tbn3.gstatic.com/images?q=tbn:ANd9GcQOt_Me3P1L0VAdf8NKQIfiN4nPPKO1TEG8RSsrp83k0kbh2b0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70061" y="1392031"/>
            <a:ext cx="1390171" cy="1390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1.gstatic.com/images?q=tbn:ANd9GcSVZvMzoGHbciZOocgdQl7hGZx715tHw9VN_Tb_RKBWILJtX3zv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9751" y="1052736"/>
            <a:ext cx="1386811" cy="1851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plumbingsupply.com/images/toilet-seat-for-children-and-adults-58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3928" y="1374255"/>
            <a:ext cx="1263588" cy="12635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4248" y="1608055"/>
            <a:ext cx="2180172" cy="103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http://www.iplaygyms.co.za/ProductImages/jungle-gym-110blue.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645304" y="3179601"/>
            <a:ext cx="1959144" cy="23200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1556"/>
          <a:stretch/>
        </p:blipFill>
        <p:spPr bwMode="auto">
          <a:xfrm>
            <a:off x="35496" y="1052736"/>
            <a:ext cx="2187621" cy="19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www.shademesh.org/images/product/shade-cloth-rolls.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31840" y="3179600"/>
            <a:ext cx="3093773" cy="2300203"/>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http://i00.i.aliimg.com/photo/v1/1595160286/PVC_linoleum_flooring_rolls.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11559" y="3179600"/>
            <a:ext cx="2182825" cy="230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73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Resource Support</a:t>
            </a:r>
            <a:br>
              <a:rPr lang="en-ZA" dirty="0" smtClean="0"/>
            </a:br>
            <a:endParaRPr lang="en-ZA" dirty="0"/>
          </a:p>
        </p:txBody>
      </p:sp>
      <p:pic>
        <p:nvPicPr>
          <p:cNvPr id="36874" name="Picture 10" descr="https://encrypted-tbn2.gstatic.com/images?q=tbn:ANd9GcS63x4cPqlkNvHr8fC9LBLhDRhempsFuZK4iiaLwe_FO9CJHci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60032" y="3491457"/>
            <a:ext cx="25241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2.gstatic.com/images?q=tbn:ANd9GcT_szOUEkbIODlNCpsRAkXb37C1hvBgLilUpcir1y6273gaqX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1188432"/>
            <a:ext cx="23812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harrismoorecanvases.co.uk/images/C/colour_Pencils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7825" y="1262858"/>
            <a:ext cx="1800200" cy="17751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1.bp.blogspot.com/-mtlkYNVEEWo/UR9g9XuLVZI/AAAAAAAAAO4/JZ-9e6rSeSk/s1600/crayola-crayon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92082" y="1260440"/>
            <a:ext cx="1849728" cy="18520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edcohealthinfosolutions.com/wp-content/uploads/2012/01/Paper-Stack.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208074" y="3622888"/>
            <a:ext cx="2281816" cy="17288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36512" y="2000161"/>
            <a:ext cx="9144000" cy="584775"/>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latin typeface="Arial" panose="020B0604020202020204" pitchFamily="34" charset="0"/>
                <a:cs typeface="Arial" panose="020B0604020202020204" pitchFamily="34" charset="0"/>
              </a:rPr>
              <a:t>Requirement: </a:t>
            </a:r>
            <a:r>
              <a:rPr lang="en-US" altLang="en-US" sz="3200" dirty="0" smtClean="0">
                <a:latin typeface="Arial" panose="020B0604020202020204" pitchFamily="34" charset="0"/>
                <a:cs typeface="Arial" panose="020B0604020202020204" pitchFamily="34" charset="0"/>
              </a:rPr>
              <a:t>financial contribution (X % of cost)</a:t>
            </a:r>
            <a:endParaRPr lang="en-US" altLang="en-US" sz="3200" dirty="0">
              <a:latin typeface="Arial" panose="020B0604020202020204" pitchFamily="34" charset="0"/>
              <a:cs typeface="Arial" panose="020B0604020202020204" pitchFamily="34" charset="0"/>
            </a:endParaRPr>
          </a:p>
        </p:txBody>
      </p:sp>
      <p:sp>
        <p:nvSpPr>
          <p:cNvPr id="14" name="Text Box 5"/>
          <p:cNvSpPr txBox="1">
            <a:spLocks noChangeArrowheads="1"/>
          </p:cNvSpPr>
          <p:nvPr/>
        </p:nvSpPr>
        <p:spPr bwMode="auto">
          <a:xfrm>
            <a:off x="36512" y="3132257"/>
            <a:ext cx="9144000" cy="600164"/>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latin typeface="Arial" panose="020B0604020202020204" pitchFamily="34" charset="0"/>
                <a:cs typeface="Arial" panose="020B0604020202020204" pitchFamily="34" charset="0"/>
              </a:rPr>
              <a:t>Linked to </a:t>
            </a:r>
            <a:r>
              <a:rPr lang="en-US" altLang="en-US" sz="3200" dirty="0" smtClean="0">
                <a:latin typeface="Arial" panose="020B0604020202020204" pitchFamily="34" charset="0"/>
                <a:cs typeface="Arial" panose="020B0604020202020204" pitchFamily="34" charset="0"/>
              </a:rPr>
              <a:t>training</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75656" y="0"/>
            <a:ext cx="6264696" cy="6858000"/>
            <a:chOff x="1475656" y="0"/>
            <a:chExt cx="6264696" cy="6858000"/>
          </a:xfrm>
        </p:grpSpPr>
        <p:sp>
          <p:nvSpPr>
            <p:cNvPr id="6" name="Rectangle 5"/>
            <p:cNvSpPr/>
            <p:nvPr/>
          </p:nvSpPr>
          <p:spPr>
            <a:xfrm>
              <a:off x="1475656" y="0"/>
              <a:ext cx="62646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2" descr="C:\Users\Julian\Desktop\ECD flow char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45960" y="11851"/>
              <a:ext cx="5944335" cy="68461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3176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Julian\Desktop\ECD practical research\Base info\4 Informal settlements\Mangaung\ALL PHOTOS\creche 1\DSC0194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476672"/>
            <a:ext cx="916138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415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Julian\Desktop\ECD practical research\Base info\4 Informal settlements\Mangaung\ALL PHOTOS\creche 1\DSC0194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476672"/>
            <a:ext cx="9161381" cy="48965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764704"/>
            <a:ext cx="9144000" cy="4536504"/>
          </a:xfrm>
          <a:prstGeom prst="rect">
            <a:avLst/>
          </a:prstGeom>
          <a:solidFill>
            <a:schemeClr val="bg1">
              <a:alpha val="90000"/>
            </a:schemeClr>
          </a:solidFill>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r>
              <a:rPr lang="en-US" dirty="0" err="1">
                <a:solidFill>
                  <a:schemeClr val="tx1"/>
                </a:solidFill>
                <a:latin typeface="Arial" panose="020B0604020202020204" pitchFamily="34" charset="0"/>
                <a:cs typeface="Arial" panose="020B0604020202020204" pitchFamily="34" charset="0"/>
              </a:rPr>
              <a:t>Kamohele</a:t>
            </a:r>
            <a:r>
              <a:rPr lang="en-US" dirty="0">
                <a:solidFill>
                  <a:schemeClr val="tx1"/>
                </a:solidFill>
                <a:latin typeface="Arial" panose="020B0604020202020204" pitchFamily="34" charset="0"/>
                <a:cs typeface="Arial" panose="020B0604020202020204" pitchFamily="34" charset="0"/>
              </a:rPr>
              <a:t> Crèche (</a:t>
            </a:r>
            <a:r>
              <a:rPr lang="en-US" dirty="0" err="1">
                <a:solidFill>
                  <a:schemeClr val="tx1"/>
                </a:solidFill>
                <a:latin typeface="Arial" panose="020B0604020202020204" pitchFamily="34" charset="0"/>
                <a:cs typeface="Arial" panose="020B0604020202020204" pitchFamily="34" charset="0"/>
              </a:rPr>
              <a:t>Kamohele</a:t>
            </a:r>
            <a:r>
              <a:rPr lang="en-US" dirty="0">
                <a:solidFill>
                  <a:schemeClr val="tx1"/>
                </a:solidFill>
                <a:latin typeface="Arial" panose="020B0604020202020204" pitchFamily="34" charset="0"/>
                <a:cs typeface="Arial" panose="020B0604020202020204" pitchFamily="34" charset="0"/>
              </a:rPr>
              <a:t>) was established in 2009 </a:t>
            </a:r>
            <a:endParaRPr lang="en-US" dirty="0" smtClean="0">
              <a:solidFill>
                <a:schemeClr val="tx1"/>
              </a:solidFill>
              <a:latin typeface="Arial" panose="020B0604020202020204" pitchFamily="34" charset="0"/>
              <a:cs typeface="Arial" panose="020B0604020202020204" pitchFamily="34" charset="0"/>
            </a:endParaRPr>
          </a:p>
          <a:p>
            <a:pPr algn="just"/>
            <a:r>
              <a:rPr lang="en-US" dirty="0" smtClean="0">
                <a:solidFill>
                  <a:schemeClr val="tx1"/>
                </a:solidFill>
                <a:latin typeface="Arial" panose="020B0604020202020204" pitchFamily="34" charset="0"/>
                <a:cs typeface="Arial" panose="020B0604020202020204" pitchFamily="34" charset="0"/>
              </a:rPr>
              <a:t>One </a:t>
            </a:r>
            <a:r>
              <a:rPr lang="en-US" b="1" dirty="0">
                <a:solidFill>
                  <a:schemeClr val="tx1"/>
                </a:solidFill>
                <a:latin typeface="Arial" panose="020B0604020202020204" pitchFamily="34" charset="0"/>
                <a:cs typeface="Arial" panose="020B0604020202020204" pitchFamily="34" charset="0"/>
              </a:rPr>
              <a:t>woman is employed to look after the children</a:t>
            </a:r>
            <a:r>
              <a:rPr lang="en-US" dirty="0">
                <a:solidFill>
                  <a:schemeClr val="tx1"/>
                </a:solidFill>
                <a:latin typeface="Arial" panose="020B0604020202020204" pitchFamily="34" charset="0"/>
                <a:cs typeface="Arial" panose="020B0604020202020204" pitchFamily="34" charset="0"/>
              </a:rPr>
              <a:t>. The owner-operator has a second crèche. </a:t>
            </a:r>
            <a:r>
              <a:rPr lang="en-US" dirty="0" smtClean="0">
                <a:solidFill>
                  <a:schemeClr val="tx1"/>
                </a:solidFill>
                <a:latin typeface="Arial" panose="020B0604020202020204" pitchFamily="34" charset="0"/>
                <a:cs typeface="Arial" panose="020B0604020202020204" pitchFamily="34" charset="0"/>
              </a:rPr>
              <a:t>She has no formal training.</a:t>
            </a:r>
          </a:p>
          <a:p>
            <a:pPr algn="just"/>
            <a:r>
              <a:rPr lang="en-US" dirty="0" smtClean="0">
                <a:solidFill>
                  <a:schemeClr val="tx1"/>
                </a:solidFill>
                <a:latin typeface="Arial" panose="020B0604020202020204" pitchFamily="34" charset="0"/>
                <a:cs typeface="Arial" panose="020B0604020202020204" pitchFamily="34" charset="0"/>
              </a:rPr>
              <a:t>Parents </a:t>
            </a:r>
            <a:r>
              <a:rPr lang="en-US" dirty="0">
                <a:solidFill>
                  <a:schemeClr val="tx1"/>
                </a:solidFill>
                <a:latin typeface="Arial" panose="020B0604020202020204" pitchFamily="34" charset="0"/>
                <a:cs typeface="Arial" panose="020B0604020202020204" pitchFamily="34" charset="0"/>
              </a:rPr>
              <a:t>pay </a:t>
            </a:r>
            <a:r>
              <a:rPr lang="en-US" b="1" dirty="0">
                <a:solidFill>
                  <a:schemeClr val="tx1"/>
                </a:solidFill>
                <a:latin typeface="Arial" panose="020B0604020202020204" pitchFamily="34" charset="0"/>
                <a:cs typeface="Arial" panose="020B0604020202020204" pitchFamily="34" charset="0"/>
              </a:rPr>
              <a:t>fees of between R120 and R150 </a:t>
            </a:r>
            <a:r>
              <a:rPr lang="en-US" dirty="0">
                <a:solidFill>
                  <a:schemeClr val="tx1"/>
                </a:solidFill>
                <a:latin typeface="Arial" panose="020B0604020202020204" pitchFamily="34" charset="0"/>
                <a:cs typeface="Arial" panose="020B0604020202020204" pitchFamily="34" charset="0"/>
              </a:rPr>
              <a:t>per month for the children’s attendance. </a:t>
            </a:r>
            <a:endParaRPr lang="en-US" dirty="0" smtClean="0">
              <a:solidFill>
                <a:schemeClr val="tx1"/>
              </a:solidFill>
              <a:latin typeface="Arial" panose="020B0604020202020204" pitchFamily="34" charset="0"/>
              <a:cs typeface="Arial" panose="020B0604020202020204" pitchFamily="34" charset="0"/>
            </a:endParaRPr>
          </a:p>
          <a:p>
            <a:pPr algn="just"/>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informal </a:t>
            </a:r>
            <a:r>
              <a:rPr lang="en-US" dirty="0" smtClean="0">
                <a:solidFill>
                  <a:schemeClr val="tx1"/>
                </a:solidFill>
                <a:latin typeface="Arial" panose="020B0604020202020204" pitchFamily="34" charset="0"/>
                <a:cs typeface="Arial" panose="020B0604020202020204" pitchFamily="34" charset="0"/>
              </a:rPr>
              <a:t>ECD centre is </a:t>
            </a:r>
            <a:r>
              <a:rPr lang="en-US" b="1" dirty="0">
                <a:solidFill>
                  <a:schemeClr val="tx1"/>
                </a:solidFill>
                <a:latin typeface="Arial" panose="020B0604020202020204" pitchFamily="34" charset="0"/>
                <a:cs typeface="Arial" panose="020B0604020202020204" pitchFamily="34" charset="0"/>
              </a:rPr>
              <a:t>not registered as a partial care facility or NPO</a:t>
            </a:r>
            <a:r>
              <a:rPr lang="en-US" dirty="0">
                <a:solidFill>
                  <a:schemeClr val="tx1"/>
                </a:solidFill>
                <a:latin typeface="Arial" panose="020B0604020202020204" pitchFamily="34" charset="0"/>
                <a:cs typeface="Arial" panose="020B0604020202020204" pitchFamily="34" charset="0"/>
              </a:rPr>
              <a:t> and has reportedly not been visited by the DSD, Municipality or any other Department. </a:t>
            </a:r>
            <a:endParaRPr lang="en-US" dirty="0" smtClean="0">
              <a:solidFill>
                <a:schemeClr val="tx1"/>
              </a:solidFill>
              <a:latin typeface="Arial" panose="020B0604020202020204" pitchFamily="34" charset="0"/>
              <a:cs typeface="Arial" panose="020B0604020202020204" pitchFamily="34" charset="0"/>
            </a:endParaRPr>
          </a:p>
          <a:p>
            <a:pPr algn="just"/>
            <a:r>
              <a:rPr lang="en-US" dirty="0" err="1">
                <a:solidFill>
                  <a:schemeClr val="tx1"/>
                </a:solidFill>
                <a:latin typeface="Arial" panose="020B0604020202020204" pitchFamily="34" charset="0"/>
                <a:cs typeface="Arial" panose="020B0604020202020204" pitchFamily="34" charset="0"/>
              </a:rPr>
              <a:t>Kamohele</a:t>
            </a:r>
            <a:r>
              <a:rPr lang="en-US" dirty="0">
                <a:solidFill>
                  <a:schemeClr val="tx1"/>
                </a:solidFill>
                <a:latin typeface="Arial" panose="020B0604020202020204" pitchFamily="34" charset="0"/>
                <a:cs typeface="Arial" panose="020B0604020202020204" pitchFamily="34" charset="0"/>
              </a:rPr>
              <a:t> has been provided with </a:t>
            </a:r>
            <a:r>
              <a:rPr lang="en-US" b="1" dirty="0">
                <a:solidFill>
                  <a:schemeClr val="tx1"/>
                </a:solidFill>
                <a:latin typeface="Arial" panose="020B0604020202020204" pitchFamily="34" charset="0"/>
                <a:cs typeface="Arial" panose="020B0604020202020204" pitchFamily="34" charset="0"/>
              </a:rPr>
              <a:t>material support </a:t>
            </a:r>
            <a:r>
              <a:rPr lang="en-US" dirty="0">
                <a:solidFill>
                  <a:schemeClr val="tx1"/>
                </a:solidFill>
                <a:latin typeface="Arial" panose="020B0604020202020204" pitchFamily="34" charset="0"/>
                <a:cs typeface="Arial" panose="020B0604020202020204" pitchFamily="34" charset="0"/>
              </a:rPr>
              <a:t>by the local Christian Revival Church and parents that provided paint and corrugated iron </a:t>
            </a:r>
            <a:r>
              <a:rPr lang="en-US" dirty="0" smtClean="0">
                <a:solidFill>
                  <a:schemeClr val="tx1"/>
                </a:solidFill>
                <a:latin typeface="Arial" panose="020B0604020202020204" pitchFamily="34" charset="0"/>
                <a:cs typeface="Arial" panose="020B0604020202020204" pitchFamily="34" charset="0"/>
              </a:rPr>
              <a:t>sheeting.</a:t>
            </a:r>
            <a:r>
              <a:rPr lang="en-ZA" dirty="0">
                <a:solidFill>
                  <a:schemeClr val="tx1"/>
                </a:solidFill>
                <a:latin typeface="Arial" panose="020B0604020202020204" pitchFamily="34" charset="0"/>
                <a:cs typeface="Arial" panose="020B0604020202020204" pitchFamily="34" charset="0"/>
              </a:rPr>
              <a:t> </a:t>
            </a:r>
            <a:r>
              <a:rPr lang="en-ZA" dirty="0" smtClean="0">
                <a:solidFill>
                  <a:schemeClr val="tx1"/>
                </a:solidFill>
                <a:latin typeface="Arial" panose="020B0604020202020204" pitchFamily="34" charset="0"/>
                <a:cs typeface="Arial" panose="020B0604020202020204" pitchFamily="34" charset="0"/>
              </a:rPr>
              <a:t>It receives </a:t>
            </a:r>
            <a:r>
              <a:rPr lang="en-ZA" b="1" dirty="0" smtClean="0">
                <a:solidFill>
                  <a:schemeClr val="tx1"/>
                </a:solidFill>
                <a:latin typeface="Arial" panose="020B0604020202020204" pitchFamily="34" charset="0"/>
                <a:cs typeface="Arial" panose="020B0604020202020204" pitchFamily="34" charset="0"/>
              </a:rPr>
              <a:t>mentorship</a:t>
            </a:r>
            <a:r>
              <a:rPr lang="en-ZA" dirty="0" smtClean="0">
                <a:solidFill>
                  <a:schemeClr val="tx1"/>
                </a:solidFill>
                <a:latin typeface="Arial" panose="020B0604020202020204" pitchFamily="34" charset="0"/>
                <a:cs typeface="Arial" panose="020B0604020202020204" pitchFamily="34" charset="0"/>
              </a:rPr>
              <a:t> support from </a:t>
            </a:r>
            <a:r>
              <a:rPr lang="en-ZA" dirty="0" err="1" smtClean="0">
                <a:solidFill>
                  <a:schemeClr val="tx1"/>
                </a:solidFill>
                <a:latin typeface="Arial" panose="020B0604020202020204" pitchFamily="34" charset="0"/>
                <a:cs typeface="Arial" panose="020B0604020202020204" pitchFamily="34" charset="0"/>
              </a:rPr>
              <a:t>Ke</a:t>
            </a:r>
            <a:r>
              <a:rPr lang="en-ZA" dirty="0" smtClean="0">
                <a:solidFill>
                  <a:schemeClr val="tx1"/>
                </a:solidFill>
                <a:latin typeface="Arial" panose="020B0604020202020204" pitchFamily="34" charset="0"/>
                <a:cs typeface="Arial" panose="020B0604020202020204" pitchFamily="34" charset="0"/>
              </a:rPr>
              <a:t> Na Le </a:t>
            </a:r>
            <a:r>
              <a:rPr lang="en-ZA" dirty="0" err="1" smtClean="0">
                <a:solidFill>
                  <a:schemeClr val="tx1"/>
                </a:solidFill>
                <a:latin typeface="Arial" panose="020B0604020202020204" pitchFamily="34" charset="0"/>
                <a:cs typeface="Arial" panose="020B0604020202020204" pitchFamily="34" charset="0"/>
              </a:rPr>
              <a:t>Matla</a:t>
            </a:r>
            <a:r>
              <a:rPr lang="en-ZA" dirty="0" smtClean="0">
                <a:solidFill>
                  <a:schemeClr val="tx1"/>
                </a:solidFill>
                <a:latin typeface="Arial" panose="020B0604020202020204" pitchFamily="34" charset="0"/>
                <a:cs typeface="Arial" panose="020B0604020202020204" pitchFamily="34" charset="0"/>
              </a:rPr>
              <a:t> (CBO).</a:t>
            </a:r>
            <a:endParaRPr lang="en-US"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49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1008112"/>
          </a:xfrm>
        </p:spPr>
        <p:txBody>
          <a:bodyPr/>
          <a:lstStyle/>
          <a:p>
            <a:r>
              <a:rPr lang="en-ZA" dirty="0" smtClean="0"/>
              <a:t>What is Early Childhood Development (ECD)?</a:t>
            </a:r>
            <a:endParaRPr lang="en-ZA" dirty="0"/>
          </a:p>
        </p:txBody>
      </p:sp>
      <p:pic>
        <p:nvPicPr>
          <p:cNvPr id="39938" name="Picture 2" descr="C:\Users\Julian\Desktop\ECD practical research\Base info\4 Informal settlements\Mangaung\ALL PHOTOS\DSC0199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815" y="1736812"/>
            <a:ext cx="4968241"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148064" y="1700808"/>
            <a:ext cx="3816424" cy="3852428"/>
          </a:xfrm>
          <a:prstGeom prst="rect">
            <a:avLst/>
          </a:prstGeom>
          <a:ln w="28575">
            <a:solidFill>
              <a:schemeClr val="bg2">
                <a:lumMod val="50000"/>
              </a:schemeClr>
            </a:solidFill>
          </a:ln>
        </p:spPr>
        <p:txBody>
          <a:bodyPr vert="horz" lIns="91440" tIns="45720" rIns="9144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mj-lt"/>
              <a:buNone/>
            </a:pPr>
            <a:r>
              <a:rPr lang="en-US" dirty="0" smtClean="0"/>
              <a:t>ECD is an “</a:t>
            </a:r>
            <a:r>
              <a:rPr lang="en-US" b="1" dirty="0" smtClean="0"/>
              <a:t>umbrella term </a:t>
            </a:r>
            <a:r>
              <a:rPr lang="en-US" dirty="0" smtClean="0"/>
              <a:t>that applies to the </a:t>
            </a:r>
            <a:r>
              <a:rPr lang="en-US" b="1" dirty="0" smtClean="0"/>
              <a:t>processes </a:t>
            </a:r>
            <a:r>
              <a:rPr lang="en-US" dirty="0" smtClean="0"/>
              <a:t>by which children from</a:t>
            </a:r>
            <a:r>
              <a:rPr lang="en-US" b="1" dirty="0" smtClean="0"/>
              <a:t> birth to at least 9 years grow and thrive, physically, mentally, emotionally, spiritually, morally and socially</a:t>
            </a:r>
            <a:r>
              <a:rPr lang="en-US" dirty="0" smtClean="0"/>
              <a:t>”. </a:t>
            </a:r>
          </a:p>
          <a:p>
            <a:pPr marL="45720" indent="0" algn="r">
              <a:buFont typeface="+mj-lt"/>
              <a:buNone/>
            </a:pPr>
            <a:r>
              <a:rPr lang="en-US" sz="1800" dirty="0" smtClean="0"/>
              <a:t>– Department of Education </a:t>
            </a:r>
          </a:p>
          <a:p>
            <a:pPr marL="45720" indent="0" algn="r">
              <a:buFont typeface="+mj-lt"/>
              <a:buNone/>
            </a:pPr>
            <a:r>
              <a:rPr lang="en-US" sz="1800" dirty="0" smtClean="0"/>
              <a:t>White Paper 5 (2001)  </a:t>
            </a:r>
            <a:endParaRPr lang="en-ZA" sz="1800" dirty="0"/>
          </a:p>
        </p:txBody>
      </p:sp>
    </p:spTree>
    <p:extLst>
      <p:ext uri="{BB962C8B-B14F-4D97-AF65-F5344CB8AC3E}">
        <p14:creationId xmlns:p14="http://schemas.microsoft.com/office/powerpoint/2010/main" val="37349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Julian\Desktop\ECD practical research\Base info\4 Informal settlements\Mangaung\ALL PHOTOS\creche 1\DSC0193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11960" y="1641871"/>
            <a:ext cx="4765676" cy="3574257"/>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C:\Users\Julian\Desktop\ECD practical research\Base info\4 Informal settlements\Mangaung\ALL PHOTOS\creche 1\DSC0193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552" y="1124744"/>
            <a:ext cx="3412239" cy="454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20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Julian\Desktop\ECD practical research\Base info\4 Informal settlements\Mangaung\ALL PHOTOS\creche 1\DSC0194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93920" y="1436950"/>
            <a:ext cx="4358349" cy="3144178"/>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C:\Users\Julian\Desktop\ECD practical research\Base info\4 Informal settlements\Mangaung\ALL PHOTOS\creche 1\DSC0193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1412776"/>
            <a:ext cx="422446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56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Julian\Desktop\ECD practical research\Base info\4 Informal settlements\Mangaung\ALL PHOTOS\creche 1\DSC0194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476672"/>
            <a:ext cx="9161381"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75656" y="0"/>
            <a:ext cx="62646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p:cNvGrpSpPr/>
          <p:nvPr/>
        </p:nvGrpSpPr>
        <p:grpSpPr>
          <a:xfrm>
            <a:off x="1691680" y="43055"/>
            <a:ext cx="5760640" cy="6779747"/>
            <a:chOff x="1691680" y="43055"/>
            <a:chExt cx="5760640" cy="6779747"/>
          </a:xfrm>
        </p:grpSpPr>
        <p:pic>
          <p:nvPicPr>
            <p:cNvPr id="36866" name="Picture 2" descr="Z:\PPT CURRENT FILES\PPT FILES\PROGRAMS\PROGRAM DEVELOPMENT\945 Innovation Fund ECD\Base info\140203 Categorisation flow-char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91680" y="43055"/>
              <a:ext cx="5760640" cy="677974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015623" y="799429"/>
              <a:ext cx="4320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5504478" y="1384239"/>
              <a:ext cx="4320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p:cNvSpPr/>
            <p:nvPr/>
          </p:nvSpPr>
          <p:spPr>
            <a:xfrm>
              <a:off x="5482396" y="2419473"/>
              <a:ext cx="4320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p:cNvSpPr/>
            <p:nvPr/>
          </p:nvSpPr>
          <p:spPr>
            <a:xfrm>
              <a:off x="5482177" y="3062597"/>
              <a:ext cx="4320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4889490" y="4094036"/>
              <a:ext cx="4320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3341677" y="6077476"/>
              <a:ext cx="4320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824867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16632"/>
            <a:ext cx="2088232" cy="5500072"/>
          </a:xfrm>
          <a:solidFill>
            <a:srgbClr val="FFFF00">
              <a:alpha val="50000"/>
            </a:srgbClr>
          </a:solidFill>
          <a:ln>
            <a:solidFill>
              <a:schemeClr val="tx1"/>
            </a:solidFill>
          </a:ln>
        </p:spPr>
        <p:txBody>
          <a:bodyPr>
            <a:normAutofit fontScale="85000" lnSpcReduction="20000"/>
          </a:bodyPr>
          <a:lstStyle/>
          <a:p>
            <a:pPr marL="45720" indent="0">
              <a:buNone/>
            </a:pPr>
            <a:r>
              <a:rPr lang="en-ZA" sz="2500" b="1" i="1" u="sng" dirty="0" smtClean="0"/>
              <a:t>Category B2</a:t>
            </a:r>
          </a:p>
          <a:p>
            <a:pPr marL="45720" indent="0" algn="l">
              <a:buNone/>
            </a:pPr>
            <a:r>
              <a:rPr lang="en-GB" sz="2500" b="1" dirty="0"/>
              <a:t>Low-functioning </a:t>
            </a:r>
            <a:r>
              <a:rPr lang="en-GB" sz="2500" dirty="0"/>
              <a:t>but with good </a:t>
            </a:r>
            <a:r>
              <a:rPr lang="en-GB" sz="2500" b="1" dirty="0"/>
              <a:t>potential to render acceptable informal ECD services</a:t>
            </a:r>
            <a:r>
              <a:rPr lang="en-GB" sz="2500" dirty="0"/>
              <a:t>. </a:t>
            </a:r>
            <a:endParaRPr lang="en-GB" sz="2500" dirty="0" smtClean="0"/>
          </a:p>
          <a:p>
            <a:pPr marL="45720" indent="0" algn="l">
              <a:buNone/>
            </a:pPr>
            <a:r>
              <a:rPr lang="en-GB" sz="2500" dirty="0" smtClean="0"/>
              <a:t>Absence </a:t>
            </a:r>
            <a:r>
              <a:rPr lang="en-GB" sz="2500" dirty="0"/>
              <a:t>of material health and safety threats (or </a:t>
            </a:r>
            <a:r>
              <a:rPr lang="en-GB" sz="2500" dirty="0" smtClean="0"/>
              <a:t>easily </a:t>
            </a:r>
            <a:r>
              <a:rPr lang="en-GB" sz="2500" dirty="0"/>
              <a:t>mitigated). </a:t>
            </a:r>
            <a:endParaRPr lang="en-GB" sz="2500" dirty="0" smtClean="0"/>
          </a:p>
          <a:p>
            <a:pPr marL="45720" indent="0" algn="l">
              <a:buNone/>
            </a:pPr>
            <a:r>
              <a:rPr lang="en-GB" sz="2500" dirty="0" smtClean="0"/>
              <a:t>Significant </a:t>
            </a:r>
            <a:r>
              <a:rPr lang="en-GB" sz="2500" dirty="0"/>
              <a:t>potential for </a:t>
            </a:r>
            <a:r>
              <a:rPr lang="en-GB" sz="2500" dirty="0" smtClean="0"/>
              <a:t>improvement</a:t>
            </a:r>
            <a:endParaRPr lang="en-ZA" sz="2500" b="1" dirty="0" smtClean="0"/>
          </a:p>
        </p:txBody>
      </p:sp>
      <p:sp>
        <p:nvSpPr>
          <p:cNvPr id="6" name="Content Placeholder 2"/>
          <p:cNvSpPr txBox="1">
            <a:spLocks/>
          </p:cNvSpPr>
          <p:nvPr/>
        </p:nvSpPr>
        <p:spPr>
          <a:xfrm>
            <a:off x="2267744" y="116632"/>
            <a:ext cx="1944216" cy="5500072"/>
          </a:xfrm>
          <a:prstGeom prst="rect">
            <a:avLst/>
          </a:prstGeom>
          <a:solidFill>
            <a:srgbClr val="FFFF00">
              <a:alpha val="50000"/>
            </a:srgbClr>
          </a:solidFill>
          <a:ln>
            <a:solidFill>
              <a:schemeClr val="tx1"/>
            </a:solidFill>
          </a:ln>
        </p:spPr>
        <p:txBody>
          <a:bodyPr vert="horz" lIns="18000" tIns="45720" rIns="18000" bIns="45720" rtlCol="0">
            <a:norm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buClrTx/>
              <a:buFont typeface="+mj-lt"/>
              <a:buNone/>
            </a:pPr>
            <a:r>
              <a:rPr lang="en-ZA" sz="2100" b="1" i="1" u="sng" dirty="0" smtClean="0"/>
              <a:t>Response</a:t>
            </a:r>
          </a:p>
          <a:p>
            <a:pPr algn="l">
              <a:buClrTx/>
              <a:buSzPct val="100000"/>
            </a:pPr>
            <a:r>
              <a:rPr lang="en-US" sz="2100" dirty="0"/>
              <a:t>Significant levels of support and investment </a:t>
            </a:r>
            <a:r>
              <a:rPr lang="en-US" sz="2100" dirty="0" smtClean="0"/>
              <a:t>warranted</a:t>
            </a:r>
          </a:p>
          <a:p>
            <a:pPr algn="l">
              <a:buClrTx/>
              <a:buSzPct val="100000"/>
            </a:pPr>
            <a:r>
              <a:rPr lang="en-US" sz="2100" dirty="0" smtClean="0"/>
              <a:t>Provide </a:t>
            </a:r>
            <a:r>
              <a:rPr lang="en-US" sz="2100" dirty="0"/>
              <a:t>incremental &amp; ongoing support. </a:t>
            </a:r>
            <a:endParaRPr lang="en-ZA" sz="2100" dirty="0"/>
          </a:p>
          <a:p>
            <a:pPr algn="l">
              <a:buClrTx/>
              <a:buSzPct val="100000"/>
            </a:pPr>
            <a:r>
              <a:rPr lang="en-US" sz="2100" dirty="0" smtClean="0"/>
              <a:t>Long term</a:t>
            </a:r>
            <a:endParaRPr lang="en-ZA" dirty="0" smtClean="0"/>
          </a:p>
          <a:p>
            <a:pPr marL="365125" indent="-320675" algn="l">
              <a:buClrTx/>
            </a:pPr>
            <a:endParaRPr lang="en-ZA" sz="2100" dirty="0"/>
          </a:p>
        </p:txBody>
      </p:sp>
      <p:sp>
        <p:nvSpPr>
          <p:cNvPr id="7" name="Content Placeholder 2"/>
          <p:cNvSpPr txBox="1">
            <a:spLocks/>
          </p:cNvSpPr>
          <p:nvPr/>
        </p:nvSpPr>
        <p:spPr>
          <a:xfrm>
            <a:off x="4267200" y="116632"/>
            <a:ext cx="4769296" cy="5500072"/>
          </a:xfrm>
          <a:prstGeom prst="rect">
            <a:avLst/>
          </a:prstGeom>
          <a:solidFill>
            <a:srgbClr val="FFFF00"/>
          </a:solidFill>
          <a:ln>
            <a:solidFill>
              <a:schemeClr val="tx1"/>
            </a:solidFill>
          </a:ln>
        </p:spPr>
        <p:txBody>
          <a:bodyPr vert="horz" lIns="91440" tIns="45720" rIns="91440" bIns="45720" rtlCol="0">
            <a:noAutofit/>
          </a:bodyPr>
          <a:lstStyle>
            <a:lvl1pPr marL="502920" indent="-457200" algn="just" defTabSz="914400" rtl="0" eaLnBrk="1" latinLnBrk="0" hangingPunct="1">
              <a:spcBef>
                <a:spcPct val="20000"/>
              </a:spcBef>
              <a:spcAft>
                <a:spcPts val="300"/>
              </a:spcAft>
              <a:buClr>
                <a:schemeClr val="accent6">
                  <a:lumMod val="75000"/>
                </a:schemeClr>
              </a:buClr>
              <a:buSzPct val="110000"/>
              <a:buFont typeface="+mj-lt"/>
              <a:buAutoNum type="arabicPeriod"/>
              <a:defRPr sz="2200" kern="1200">
                <a:solidFill>
                  <a:schemeClr val="tx1"/>
                </a:solidFill>
                <a:latin typeface="Arial" panose="020B0604020202020204" pitchFamily="34" charset="0"/>
                <a:ea typeface="+mn-ea"/>
                <a:cs typeface="Arial" panose="020B0604020202020204" pitchFamily="34" charset="0"/>
              </a:defRPr>
            </a:lvl1pPr>
            <a:lvl2pPr marL="548640" indent="-182880" algn="just"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rgbClr val="0070C0"/>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4450" indent="0" algn="l">
              <a:buClrTx/>
              <a:buNone/>
            </a:pPr>
            <a:r>
              <a:rPr lang="en-GB" sz="2100" b="1" i="1" u="sng" dirty="0" smtClean="0"/>
              <a:t>Support &amp; Action</a:t>
            </a:r>
          </a:p>
          <a:p>
            <a:pPr algn="l" fontAlgn="t">
              <a:buClrTx/>
              <a:buSzPct val="100000"/>
              <a:buFont typeface="Wingdings" panose="05000000000000000000" pitchFamily="2" charset="2"/>
              <a:buChar char="ü"/>
            </a:pPr>
            <a:r>
              <a:rPr lang="en-US" sz="2100" b="1" dirty="0"/>
              <a:t>Basic training</a:t>
            </a:r>
            <a:endParaRPr lang="en-ZA" sz="2100" dirty="0"/>
          </a:p>
          <a:p>
            <a:pPr algn="l" fontAlgn="t">
              <a:buClrTx/>
              <a:buSzPct val="100000"/>
              <a:buFont typeface="Wingdings" panose="05000000000000000000" pitchFamily="2" charset="2"/>
              <a:buChar char="ü"/>
            </a:pPr>
            <a:r>
              <a:rPr lang="en-US" sz="2100" b="1" dirty="0"/>
              <a:t>Assistance with nutrition</a:t>
            </a:r>
            <a:endParaRPr lang="en-ZA" sz="2100" dirty="0"/>
          </a:p>
          <a:p>
            <a:pPr algn="l" fontAlgn="t">
              <a:buClrTx/>
              <a:buSzPct val="100000"/>
              <a:buFont typeface="Wingdings" panose="05000000000000000000" pitchFamily="2" charset="2"/>
              <a:buChar char="ü"/>
            </a:pPr>
            <a:r>
              <a:rPr lang="en-US" sz="2100" b="1" dirty="0"/>
              <a:t>Provide or assist with acquiring educational resources</a:t>
            </a:r>
            <a:endParaRPr lang="en-ZA" sz="2100" dirty="0"/>
          </a:p>
          <a:p>
            <a:pPr algn="l" fontAlgn="t">
              <a:buClrTx/>
              <a:buSzPct val="100000"/>
              <a:buFont typeface="Wingdings" panose="05000000000000000000" pitchFamily="2" charset="2"/>
              <a:buChar char="ü"/>
            </a:pPr>
            <a:r>
              <a:rPr lang="en-US" sz="2100" b="1" dirty="0"/>
              <a:t>Minor ECD centre improvements </a:t>
            </a:r>
            <a:r>
              <a:rPr lang="en-US" sz="2100" b="1" dirty="0" smtClean="0"/>
              <a:t> </a:t>
            </a:r>
            <a:r>
              <a:rPr lang="en-US" sz="2100" dirty="0" smtClean="0"/>
              <a:t>(</a:t>
            </a:r>
            <a:r>
              <a:rPr lang="en-US" sz="2100" dirty="0"/>
              <a:t>e.g. improved sanitation, fencing, minor improvements to structure)</a:t>
            </a:r>
            <a:endParaRPr lang="en-ZA" sz="2100" dirty="0"/>
          </a:p>
          <a:p>
            <a:pPr marL="44450" indent="0" algn="l">
              <a:buClrTx/>
              <a:buNone/>
            </a:pPr>
            <a:endParaRPr lang="en-ZA" sz="2100" b="1" dirty="0"/>
          </a:p>
        </p:txBody>
      </p:sp>
    </p:spTree>
    <p:extLst>
      <p:ext uri="{BB962C8B-B14F-4D97-AF65-F5344CB8AC3E}">
        <p14:creationId xmlns:p14="http://schemas.microsoft.com/office/powerpoint/2010/main" val="3742032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Infrastructure &amp; Resource Support</a:t>
            </a:r>
            <a:endParaRPr lang="en-ZA" dirty="0"/>
          </a:p>
        </p:txBody>
      </p:sp>
      <p:pic>
        <p:nvPicPr>
          <p:cNvPr id="5" name="Picture 2" descr="https://encrypted-tbn3.gstatic.com/images?q=tbn:ANd9GcQOt_Me3P1L0VAdf8NKQIfiN4nPPKO1TEG8RSsrp83k0kbh2b0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0072" y="1392031"/>
            <a:ext cx="1390171" cy="1390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1.gstatic.com/images?q=tbn:ANd9GcSVZvMzoGHbciZOocgdQl7hGZx715tHw9VN_Tb_RKBWILJtX3zv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9752" y="1286144"/>
            <a:ext cx="1211980" cy="16180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plumbingsupply.com/images/toilet-seat-for-children-and-adults-58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3928" y="1374255"/>
            <a:ext cx="1263588" cy="12635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4248" y="1608055"/>
            <a:ext cx="2180172" cy="103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http://www.iplaygyms.co.za/ProductImages/jungle-gym-110blue.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695912" y="2996584"/>
            <a:ext cx="2307508" cy="27326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5496" y="1052736"/>
            <a:ext cx="2187621" cy="19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www.shademesh.org/images/product/shade-cloth-rolls.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352932" y="3308787"/>
            <a:ext cx="3233007" cy="24037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00.i.aliimg.com/photo/v1/1595160286/PVC_linoleum_flooring_rolls.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11559" y="3179600"/>
            <a:ext cx="2182825" cy="230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6792"/>
            <a:ext cx="8640960" cy="2304256"/>
          </a:xfrm>
          <a:solidFill>
            <a:schemeClr val="bg2">
              <a:lumMod val="75000"/>
            </a:schemeClr>
          </a:solidFill>
        </p:spPr>
        <p:txBody>
          <a:bodyPr/>
          <a:lstStyle/>
          <a:p>
            <a:r>
              <a:rPr lang="en-ZA" dirty="0" smtClean="0"/>
              <a:t>Implementing </a:t>
            </a:r>
            <a:br>
              <a:rPr lang="en-ZA" dirty="0" smtClean="0"/>
            </a:br>
            <a:r>
              <a:rPr lang="en-ZA" dirty="0" smtClean="0"/>
              <a:t>Rapid Assessment &amp; Categorisation (RAC)</a:t>
            </a:r>
            <a:br>
              <a:rPr lang="en-ZA" dirty="0" smtClean="0"/>
            </a:br>
            <a:r>
              <a:rPr lang="en-ZA" sz="3200" b="0" dirty="0" smtClean="0"/>
              <a:t>theoretical example – for illustration purposes</a:t>
            </a:r>
            <a:endParaRPr lang="en-ZA" sz="3200" b="0" dirty="0"/>
          </a:p>
        </p:txBody>
      </p:sp>
    </p:spTree>
    <p:extLst>
      <p:ext uri="{BB962C8B-B14F-4D97-AF65-F5344CB8AC3E}">
        <p14:creationId xmlns:p14="http://schemas.microsoft.com/office/powerpoint/2010/main" val="21727296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ZA"/>
          </a:p>
        </p:txBody>
      </p:sp>
      <p:pic>
        <p:nvPicPr>
          <p:cNvPr id="614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496" y="310981"/>
            <a:ext cx="9021772" cy="535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546382" y="2492896"/>
            <a:ext cx="1563832" cy="1374798"/>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 Box 5"/>
          <p:cNvSpPr txBox="1">
            <a:spLocks noChangeArrowheads="1"/>
          </p:cNvSpPr>
          <p:nvPr/>
        </p:nvSpPr>
        <p:spPr bwMode="auto">
          <a:xfrm>
            <a:off x="0" y="27201"/>
            <a:ext cx="9144000" cy="1169551"/>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dirty="0" err="1" smtClean="0">
                <a:latin typeface="Arial" panose="020B0604020202020204" pitchFamily="34" charset="0"/>
                <a:cs typeface="Arial" panose="020B0604020202020204" pitchFamily="34" charset="0"/>
              </a:rPr>
              <a:t>Mangaung</a:t>
            </a:r>
            <a:r>
              <a:rPr lang="en-US" altLang="en-US" sz="2800" dirty="0" smtClean="0">
                <a:latin typeface="Arial" panose="020B0604020202020204" pitchFamily="34" charset="0"/>
                <a:cs typeface="Arial" panose="020B0604020202020204" pitchFamily="34" charset="0"/>
              </a:rPr>
              <a:t> Municipality IDP </a:t>
            </a:r>
          </a:p>
          <a:p>
            <a:pPr algn="ctr" eaLnBrk="1" hangingPunct="1">
              <a:spcBef>
                <a:spcPct val="50000"/>
              </a:spcBef>
            </a:pPr>
            <a:r>
              <a:rPr lang="en-US" altLang="en-US" sz="2800" dirty="0" smtClean="0">
                <a:latin typeface="Arial" panose="020B0604020202020204" pitchFamily="34" charset="0"/>
                <a:cs typeface="Arial" panose="020B0604020202020204" pitchFamily="34" charset="0"/>
              </a:rPr>
              <a:t>includes a R1.4 million ECD centre</a:t>
            </a:r>
            <a:endParaRPr lang="en-US" altLang="en-US" sz="2800" dirty="0">
              <a:latin typeface="Arial" panose="020B0604020202020204" pitchFamily="34" charset="0"/>
              <a:cs typeface="Arial" panose="020B0604020202020204" pitchFamily="34" charset="0"/>
            </a:endParaRPr>
          </a:p>
        </p:txBody>
      </p:sp>
      <p:pic>
        <p:nvPicPr>
          <p:cNvPr id="10" name="Picture 11" descr="https://encrypted-tbn3.gstatic.com/images?q=tbn:ANd9GcT5gjmI8bDIxBzvM7cJEyMRN7JN-qx3hbWYQ64gGeHfan6UzmXQ"/>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092754" y="3011779"/>
            <a:ext cx="471088" cy="41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8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496" y="310981"/>
            <a:ext cx="9021772" cy="535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Oval 55"/>
          <p:cNvSpPr/>
          <p:nvPr/>
        </p:nvSpPr>
        <p:spPr>
          <a:xfrm>
            <a:off x="4330358" y="3645024"/>
            <a:ext cx="601682" cy="576064"/>
          </a:xfrm>
          <a:prstGeom prst="ellipse">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solidFill>
                <a:latin typeface="Arial" panose="020B0604020202020204" pitchFamily="34" charset="0"/>
                <a:cs typeface="Arial" panose="020B0604020202020204" pitchFamily="34" charset="0"/>
              </a:rPr>
              <a:t>A</a:t>
            </a:r>
            <a:endParaRPr lang="en-ZA" b="1" dirty="0">
              <a:solidFill>
                <a:schemeClr val="tx1"/>
              </a:solidFill>
              <a:latin typeface="Arial" panose="020B0604020202020204" pitchFamily="34" charset="0"/>
              <a:cs typeface="Arial" panose="020B0604020202020204" pitchFamily="34" charset="0"/>
            </a:endParaRPr>
          </a:p>
        </p:txBody>
      </p:sp>
      <p:sp>
        <p:nvSpPr>
          <p:cNvPr id="57" name="Oval 56"/>
          <p:cNvSpPr/>
          <p:nvPr/>
        </p:nvSpPr>
        <p:spPr>
          <a:xfrm>
            <a:off x="3347864" y="2456906"/>
            <a:ext cx="601682" cy="576064"/>
          </a:xfrm>
          <a:prstGeom prst="ellips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solidFill>
                <a:latin typeface="Arial" panose="020B0604020202020204" pitchFamily="34" charset="0"/>
                <a:cs typeface="Arial" panose="020B0604020202020204" pitchFamily="34" charset="0"/>
              </a:rPr>
              <a:t>A</a:t>
            </a:r>
            <a:endParaRPr lang="en-ZA" b="1" dirty="0">
              <a:solidFill>
                <a:schemeClr val="tx1"/>
              </a:solidFill>
              <a:latin typeface="Arial" panose="020B0604020202020204" pitchFamily="34" charset="0"/>
              <a:cs typeface="Arial" panose="020B0604020202020204" pitchFamily="34" charset="0"/>
            </a:endParaRPr>
          </a:p>
        </p:txBody>
      </p:sp>
      <p:sp>
        <p:nvSpPr>
          <p:cNvPr id="58" name="Oval 57"/>
          <p:cNvSpPr/>
          <p:nvPr/>
        </p:nvSpPr>
        <p:spPr>
          <a:xfrm>
            <a:off x="2051720" y="1880842"/>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B1</a:t>
            </a:r>
            <a:endParaRPr lang="en-ZA" sz="1400" b="1" dirty="0">
              <a:solidFill>
                <a:schemeClr val="tx1"/>
              </a:solidFill>
              <a:latin typeface="Arial" panose="020B0604020202020204" pitchFamily="34" charset="0"/>
              <a:cs typeface="Arial" panose="020B0604020202020204" pitchFamily="34" charset="0"/>
            </a:endParaRPr>
          </a:p>
        </p:txBody>
      </p:sp>
      <p:sp>
        <p:nvSpPr>
          <p:cNvPr id="59" name="Oval 58"/>
          <p:cNvSpPr/>
          <p:nvPr/>
        </p:nvSpPr>
        <p:spPr>
          <a:xfrm>
            <a:off x="3203848" y="1700808"/>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B1</a:t>
            </a:r>
            <a:endParaRPr lang="en-ZA" sz="1400" b="1" dirty="0">
              <a:solidFill>
                <a:schemeClr val="tx1"/>
              </a:solidFill>
              <a:latin typeface="Arial" panose="020B0604020202020204" pitchFamily="34" charset="0"/>
              <a:cs typeface="Arial" panose="020B0604020202020204" pitchFamily="34" charset="0"/>
            </a:endParaRPr>
          </a:p>
        </p:txBody>
      </p:sp>
      <p:sp>
        <p:nvSpPr>
          <p:cNvPr id="60" name="Oval 59"/>
          <p:cNvSpPr/>
          <p:nvPr/>
        </p:nvSpPr>
        <p:spPr>
          <a:xfrm>
            <a:off x="3394254" y="3284984"/>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B1</a:t>
            </a:r>
            <a:endParaRPr lang="en-ZA" sz="1400" b="1" dirty="0">
              <a:solidFill>
                <a:schemeClr val="tx1"/>
              </a:solidFill>
              <a:latin typeface="Arial" panose="020B0604020202020204" pitchFamily="34" charset="0"/>
              <a:cs typeface="Arial" panose="020B0604020202020204" pitchFamily="34" charset="0"/>
            </a:endParaRPr>
          </a:p>
        </p:txBody>
      </p:sp>
      <p:sp>
        <p:nvSpPr>
          <p:cNvPr id="61" name="Oval 60"/>
          <p:cNvSpPr/>
          <p:nvPr/>
        </p:nvSpPr>
        <p:spPr>
          <a:xfrm>
            <a:off x="3034214" y="2996952"/>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B2</a:t>
            </a:r>
            <a:endParaRPr lang="en-ZA" sz="1400" b="1" dirty="0">
              <a:solidFill>
                <a:schemeClr val="tx1"/>
              </a:solidFill>
              <a:latin typeface="Arial" panose="020B0604020202020204" pitchFamily="34" charset="0"/>
              <a:cs typeface="Arial" panose="020B0604020202020204" pitchFamily="34" charset="0"/>
            </a:endParaRPr>
          </a:p>
        </p:txBody>
      </p:sp>
      <p:sp>
        <p:nvSpPr>
          <p:cNvPr id="62" name="Oval 61"/>
          <p:cNvSpPr/>
          <p:nvPr/>
        </p:nvSpPr>
        <p:spPr>
          <a:xfrm>
            <a:off x="4114334" y="2780928"/>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B2</a:t>
            </a:r>
            <a:endParaRPr lang="en-ZA" sz="1400" b="1" dirty="0">
              <a:solidFill>
                <a:schemeClr val="tx1"/>
              </a:solidFill>
              <a:latin typeface="Arial" panose="020B0604020202020204" pitchFamily="34" charset="0"/>
              <a:cs typeface="Arial" panose="020B0604020202020204" pitchFamily="34" charset="0"/>
            </a:endParaRPr>
          </a:p>
        </p:txBody>
      </p:sp>
      <p:sp>
        <p:nvSpPr>
          <p:cNvPr id="63" name="Oval 62"/>
          <p:cNvSpPr/>
          <p:nvPr/>
        </p:nvSpPr>
        <p:spPr>
          <a:xfrm>
            <a:off x="4690398" y="2276872"/>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B2</a:t>
            </a:r>
            <a:endParaRPr lang="en-ZA" sz="1400" b="1" dirty="0">
              <a:solidFill>
                <a:schemeClr val="tx1"/>
              </a:solidFill>
              <a:latin typeface="Arial" panose="020B0604020202020204" pitchFamily="34" charset="0"/>
              <a:cs typeface="Arial" panose="020B0604020202020204" pitchFamily="34" charset="0"/>
            </a:endParaRPr>
          </a:p>
        </p:txBody>
      </p:sp>
      <p:sp>
        <p:nvSpPr>
          <p:cNvPr id="64" name="Oval 63"/>
          <p:cNvSpPr/>
          <p:nvPr/>
        </p:nvSpPr>
        <p:spPr>
          <a:xfrm>
            <a:off x="5004048" y="3284984"/>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C1</a:t>
            </a:r>
            <a:endParaRPr lang="en-ZA" sz="1400" b="1" dirty="0">
              <a:solidFill>
                <a:schemeClr val="tx1"/>
              </a:solidFill>
              <a:latin typeface="Arial" panose="020B0604020202020204" pitchFamily="34" charset="0"/>
              <a:cs typeface="Arial" panose="020B0604020202020204" pitchFamily="34" charset="0"/>
            </a:endParaRPr>
          </a:p>
        </p:txBody>
      </p:sp>
      <p:sp>
        <p:nvSpPr>
          <p:cNvPr id="65" name="Oval 64"/>
          <p:cNvSpPr/>
          <p:nvPr/>
        </p:nvSpPr>
        <p:spPr>
          <a:xfrm>
            <a:off x="5292080" y="2053600"/>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C1</a:t>
            </a:r>
            <a:endParaRPr lang="en-ZA" sz="1400" b="1" dirty="0">
              <a:solidFill>
                <a:schemeClr val="tx1"/>
              </a:solidFill>
              <a:latin typeface="Arial" panose="020B0604020202020204" pitchFamily="34" charset="0"/>
              <a:cs typeface="Arial" panose="020B0604020202020204" pitchFamily="34" charset="0"/>
            </a:endParaRPr>
          </a:p>
        </p:txBody>
      </p:sp>
      <p:sp>
        <p:nvSpPr>
          <p:cNvPr id="66" name="Oval 65"/>
          <p:cNvSpPr/>
          <p:nvPr/>
        </p:nvSpPr>
        <p:spPr>
          <a:xfrm>
            <a:off x="2349971" y="2629664"/>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C2</a:t>
            </a:r>
            <a:endParaRPr lang="en-ZA" sz="1400" b="1" dirty="0">
              <a:solidFill>
                <a:schemeClr val="tx1"/>
              </a:solidFill>
              <a:latin typeface="Arial" panose="020B0604020202020204" pitchFamily="34" charset="0"/>
              <a:cs typeface="Arial" panose="020B0604020202020204" pitchFamily="34" charset="0"/>
            </a:endParaRPr>
          </a:p>
        </p:txBody>
      </p:sp>
      <p:sp>
        <p:nvSpPr>
          <p:cNvPr id="67" name="Oval 66"/>
          <p:cNvSpPr/>
          <p:nvPr/>
        </p:nvSpPr>
        <p:spPr>
          <a:xfrm>
            <a:off x="2435940" y="980728"/>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C2</a:t>
            </a:r>
            <a:endParaRPr lang="en-ZA" sz="1400" b="1" dirty="0">
              <a:solidFill>
                <a:schemeClr val="tx1"/>
              </a:solidFill>
              <a:latin typeface="Arial" panose="020B0604020202020204" pitchFamily="34" charset="0"/>
              <a:cs typeface="Arial" panose="020B0604020202020204" pitchFamily="34" charset="0"/>
            </a:endParaRPr>
          </a:p>
        </p:txBody>
      </p:sp>
      <p:sp>
        <p:nvSpPr>
          <p:cNvPr id="68" name="Oval 67"/>
          <p:cNvSpPr/>
          <p:nvPr/>
        </p:nvSpPr>
        <p:spPr>
          <a:xfrm>
            <a:off x="1619672" y="1268760"/>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C2</a:t>
            </a:r>
            <a:endParaRPr lang="en-ZA" sz="1400" b="1" dirty="0">
              <a:solidFill>
                <a:schemeClr val="tx1"/>
              </a:solidFill>
              <a:latin typeface="Arial" panose="020B0604020202020204" pitchFamily="34" charset="0"/>
              <a:cs typeface="Arial" panose="020B0604020202020204" pitchFamily="34" charset="0"/>
            </a:endParaRPr>
          </a:p>
        </p:txBody>
      </p:sp>
      <p:sp>
        <p:nvSpPr>
          <p:cNvPr id="69" name="Oval 68"/>
          <p:cNvSpPr/>
          <p:nvPr/>
        </p:nvSpPr>
        <p:spPr>
          <a:xfrm>
            <a:off x="1306022" y="1988840"/>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B2</a:t>
            </a:r>
            <a:endParaRPr lang="en-ZA" sz="1400" b="1" dirty="0">
              <a:solidFill>
                <a:schemeClr val="tx1"/>
              </a:solidFill>
              <a:latin typeface="Arial" panose="020B0604020202020204" pitchFamily="34" charset="0"/>
              <a:cs typeface="Arial" panose="020B0604020202020204" pitchFamily="34" charset="0"/>
            </a:endParaRPr>
          </a:p>
        </p:txBody>
      </p:sp>
      <p:sp>
        <p:nvSpPr>
          <p:cNvPr id="70" name="Oval 69"/>
          <p:cNvSpPr/>
          <p:nvPr/>
        </p:nvSpPr>
        <p:spPr>
          <a:xfrm>
            <a:off x="4330358" y="4653136"/>
            <a:ext cx="601682" cy="576064"/>
          </a:xfrm>
          <a:prstGeom prst="ellipse">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C3</a:t>
            </a:r>
            <a:endParaRPr lang="en-ZA" sz="1400" b="1" dirty="0">
              <a:solidFill>
                <a:schemeClr val="tx1"/>
              </a:solidFill>
              <a:latin typeface="Arial" panose="020B0604020202020204" pitchFamily="34" charset="0"/>
              <a:cs typeface="Arial" panose="020B0604020202020204" pitchFamily="34" charset="0"/>
            </a:endParaRPr>
          </a:p>
        </p:txBody>
      </p:sp>
      <p:sp>
        <p:nvSpPr>
          <p:cNvPr id="71" name="Oval 70"/>
          <p:cNvSpPr/>
          <p:nvPr/>
        </p:nvSpPr>
        <p:spPr>
          <a:xfrm>
            <a:off x="2674174" y="2204864"/>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C2</a:t>
            </a:r>
            <a:endParaRPr lang="en-ZA" sz="1400" b="1" dirty="0">
              <a:solidFill>
                <a:schemeClr val="tx1"/>
              </a:solidFill>
              <a:latin typeface="Arial" panose="020B0604020202020204" pitchFamily="34" charset="0"/>
              <a:cs typeface="Arial" panose="020B0604020202020204" pitchFamily="34" charset="0"/>
            </a:endParaRPr>
          </a:p>
        </p:txBody>
      </p:sp>
      <p:sp>
        <p:nvSpPr>
          <p:cNvPr id="77" name="Text Box 5"/>
          <p:cNvSpPr txBox="1">
            <a:spLocks noChangeArrowheads="1"/>
          </p:cNvSpPr>
          <p:nvPr/>
        </p:nvSpPr>
        <p:spPr bwMode="auto">
          <a:xfrm>
            <a:off x="0" y="27201"/>
            <a:ext cx="9144000" cy="523220"/>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dirty="0" smtClean="0">
                <a:latin typeface="Arial" panose="020B0604020202020204" pitchFamily="34" charset="0"/>
                <a:cs typeface="Arial" panose="020B0604020202020204" pitchFamily="34" charset="0"/>
              </a:rPr>
              <a:t>Example of expenditure using RAC method</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82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496" y="310981"/>
            <a:ext cx="9021772" cy="535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Oval 55"/>
          <p:cNvSpPr/>
          <p:nvPr/>
        </p:nvSpPr>
        <p:spPr>
          <a:xfrm>
            <a:off x="4330358" y="3645024"/>
            <a:ext cx="601682" cy="576064"/>
          </a:xfrm>
          <a:prstGeom prst="ellipse">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solidFill>
                <a:latin typeface="Arial" panose="020B0604020202020204" pitchFamily="34" charset="0"/>
                <a:cs typeface="Arial" panose="020B0604020202020204" pitchFamily="34" charset="0"/>
              </a:rPr>
              <a:t>A</a:t>
            </a:r>
            <a:endParaRPr lang="en-ZA" b="1" dirty="0">
              <a:solidFill>
                <a:schemeClr val="tx1"/>
              </a:solidFill>
              <a:latin typeface="Arial" panose="020B0604020202020204" pitchFamily="34" charset="0"/>
              <a:cs typeface="Arial" panose="020B0604020202020204" pitchFamily="34" charset="0"/>
            </a:endParaRPr>
          </a:p>
        </p:txBody>
      </p:sp>
      <p:sp>
        <p:nvSpPr>
          <p:cNvPr id="57" name="Oval 56"/>
          <p:cNvSpPr/>
          <p:nvPr/>
        </p:nvSpPr>
        <p:spPr>
          <a:xfrm>
            <a:off x="3347864" y="2456906"/>
            <a:ext cx="601682" cy="576064"/>
          </a:xfrm>
          <a:prstGeom prst="ellips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solidFill>
                <a:latin typeface="Arial" panose="020B0604020202020204" pitchFamily="34" charset="0"/>
                <a:cs typeface="Arial" panose="020B0604020202020204" pitchFamily="34" charset="0"/>
              </a:rPr>
              <a:t>A</a:t>
            </a:r>
            <a:endParaRPr lang="en-ZA" b="1" dirty="0">
              <a:solidFill>
                <a:schemeClr val="tx1"/>
              </a:solidFill>
              <a:latin typeface="Arial" panose="020B0604020202020204" pitchFamily="34" charset="0"/>
              <a:cs typeface="Arial" panose="020B0604020202020204" pitchFamily="34" charset="0"/>
            </a:endParaRPr>
          </a:p>
        </p:txBody>
      </p:sp>
      <p:sp>
        <p:nvSpPr>
          <p:cNvPr id="58" name="Oval 57"/>
          <p:cNvSpPr/>
          <p:nvPr/>
        </p:nvSpPr>
        <p:spPr>
          <a:xfrm>
            <a:off x="2051720" y="1880842"/>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B1</a:t>
            </a:r>
            <a:endParaRPr lang="en-ZA" sz="1400" b="1" dirty="0">
              <a:solidFill>
                <a:schemeClr val="tx1"/>
              </a:solidFill>
              <a:latin typeface="Arial" panose="020B0604020202020204" pitchFamily="34" charset="0"/>
              <a:cs typeface="Arial" panose="020B0604020202020204" pitchFamily="34" charset="0"/>
            </a:endParaRPr>
          </a:p>
        </p:txBody>
      </p:sp>
      <p:sp>
        <p:nvSpPr>
          <p:cNvPr id="59" name="Oval 58"/>
          <p:cNvSpPr/>
          <p:nvPr/>
        </p:nvSpPr>
        <p:spPr>
          <a:xfrm>
            <a:off x="3203848" y="1700808"/>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B1</a:t>
            </a:r>
            <a:endParaRPr lang="en-ZA" sz="1400" b="1" dirty="0">
              <a:solidFill>
                <a:schemeClr val="tx1"/>
              </a:solidFill>
              <a:latin typeface="Arial" panose="020B0604020202020204" pitchFamily="34" charset="0"/>
              <a:cs typeface="Arial" panose="020B0604020202020204" pitchFamily="34" charset="0"/>
            </a:endParaRPr>
          </a:p>
        </p:txBody>
      </p:sp>
      <p:sp>
        <p:nvSpPr>
          <p:cNvPr id="60" name="Oval 59"/>
          <p:cNvSpPr/>
          <p:nvPr/>
        </p:nvSpPr>
        <p:spPr>
          <a:xfrm>
            <a:off x="3394254" y="3284984"/>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B1</a:t>
            </a:r>
            <a:endParaRPr lang="en-ZA" sz="1400" b="1" dirty="0">
              <a:solidFill>
                <a:schemeClr val="tx1"/>
              </a:solidFill>
              <a:latin typeface="Arial" panose="020B0604020202020204" pitchFamily="34" charset="0"/>
              <a:cs typeface="Arial" panose="020B0604020202020204" pitchFamily="34" charset="0"/>
            </a:endParaRPr>
          </a:p>
        </p:txBody>
      </p:sp>
      <p:sp>
        <p:nvSpPr>
          <p:cNvPr id="61" name="Oval 60"/>
          <p:cNvSpPr/>
          <p:nvPr/>
        </p:nvSpPr>
        <p:spPr>
          <a:xfrm>
            <a:off x="3034214" y="2996952"/>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B2</a:t>
            </a:r>
            <a:endParaRPr lang="en-ZA" sz="1400" b="1" dirty="0">
              <a:solidFill>
                <a:schemeClr val="tx1"/>
              </a:solidFill>
              <a:latin typeface="Arial" panose="020B0604020202020204" pitchFamily="34" charset="0"/>
              <a:cs typeface="Arial" panose="020B0604020202020204" pitchFamily="34" charset="0"/>
            </a:endParaRPr>
          </a:p>
        </p:txBody>
      </p:sp>
      <p:sp>
        <p:nvSpPr>
          <p:cNvPr id="62" name="Oval 61"/>
          <p:cNvSpPr/>
          <p:nvPr/>
        </p:nvSpPr>
        <p:spPr>
          <a:xfrm>
            <a:off x="4114334" y="2780928"/>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B2</a:t>
            </a:r>
            <a:endParaRPr lang="en-ZA" sz="1400" b="1" dirty="0">
              <a:solidFill>
                <a:schemeClr val="tx1"/>
              </a:solidFill>
              <a:latin typeface="Arial" panose="020B0604020202020204" pitchFamily="34" charset="0"/>
              <a:cs typeface="Arial" panose="020B0604020202020204" pitchFamily="34" charset="0"/>
            </a:endParaRPr>
          </a:p>
        </p:txBody>
      </p:sp>
      <p:sp>
        <p:nvSpPr>
          <p:cNvPr id="63" name="Oval 62"/>
          <p:cNvSpPr/>
          <p:nvPr/>
        </p:nvSpPr>
        <p:spPr>
          <a:xfrm>
            <a:off x="4690398" y="2276872"/>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B2</a:t>
            </a:r>
            <a:endParaRPr lang="en-ZA" sz="1400" b="1" dirty="0">
              <a:solidFill>
                <a:schemeClr val="tx1"/>
              </a:solidFill>
              <a:latin typeface="Arial" panose="020B0604020202020204" pitchFamily="34" charset="0"/>
              <a:cs typeface="Arial" panose="020B0604020202020204" pitchFamily="34" charset="0"/>
            </a:endParaRPr>
          </a:p>
        </p:txBody>
      </p:sp>
      <p:sp>
        <p:nvSpPr>
          <p:cNvPr id="64" name="Oval 63"/>
          <p:cNvSpPr/>
          <p:nvPr/>
        </p:nvSpPr>
        <p:spPr>
          <a:xfrm>
            <a:off x="5004048" y="3284984"/>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C1</a:t>
            </a:r>
            <a:endParaRPr lang="en-ZA" sz="1400" b="1" dirty="0">
              <a:solidFill>
                <a:schemeClr val="tx1"/>
              </a:solidFill>
              <a:latin typeface="Arial" panose="020B0604020202020204" pitchFamily="34" charset="0"/>
              <a:cs typeface="Arial" panose="020B0604020202020204" pitchFamily="34" charset="0"/>
            </a:endParaRPr>
          </a:p>
        </p:txBody>
      </p:sp>
      <p:sp>
        <p:nvSpPr>
          <p:cNvPr id="65" name="Oval 64"/>
          <p:cNvSpPr/>
          <p:nvPr/>
        </p:nvSpPr>
        <p:spPr>
          <a:xfrm>
            <a:off x="5292080" y="2053600"/>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C1</a:t>
            </a:r>
            <a:endParaRPr lang="en-ZA" sz="1400" b="1" dirty="0">
              <a:solidFill>
                <a:schemeClr val="tx1"/>
              </a:solidFill>
              <a:latin typeface="Arial" panose="020B0604020202020204" pitchFamily="34" charset="0"/>
              <a:cs typeface="Arial" panose="020B0604020202020204" pitchFamily="34" charset="0"/>
            </a:endParaRPr>
          </a:p>
        </p:txBody>
      </p:sp>
      <p:sp>
        <p:nvSpPr>
          <p:cNvPr id="66" name="Oval 65"/>
          <p:cNvSpPr/>
          <p:nvPr/>
        </p:nvSpPr>
        <p:spPr>
          <a:xfrm>
            <a:off x="2349971" y="2629664"/>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C2</a:t>
            </a:r>
            <a:endParaRPr lang="en-ZA" sz="1400" b="1" dirty="0">
              <a:solidFill>
                <a:schemeClr val="tx1"/>
              </a:solidFill>
              <a:latin typeface="Arial" panose="020B0604020202020204" pitchFamily="34" charset="0"/>
              <a:cs typeface="Arial" panose="020B0604020202020204" pitchFamily="34" charset="0"/>
            </a:endParaRPr>
          </a:p>
        </p:txBody>
      </p:sp>
      <p:sp>
        <p:nvSpPr>
          <p:cNvPr id="67" name="Oval 66"/>
          <p:cNvSpPr/>
          <p:nvPr/>
        </p:nvSpPr>
        <p:spPr>
          <a:xfrm>
            <a:off x="2435940" y="980728"/>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C2</a:t>
            </a:r>
            <a:endParaRPr lang="en-ZA" sz="1400" b="1" dirty="0">
              <a:solidFill>
                <a:schemeClr val="tx1"/>
              </a:solidFill>
              <a:latin typeface="Arial" panose="020B0604020202020204" pitchFamily="34" charset="0"/>
              <a:cs typeface="Arial" panose="020B0604020202020204" pitchFamily="34" charset="0"/>
            </a:endParaRPr>
          </a:p>
        </p:txBody>
      </p:sp>
      <p:sp>
        <p:nvSpPr>
          <p:cNvPr id="68" name="Oval 67"/>
          <p:cNvSpPr/>
          <p:nvPr/>
        </p:nvSpPr>
        <p:spPr>
          <a:xfrm>
            <a:off x="1619672" y="1268760"/>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C2</a:t>
            </a:r>
            <a:endParaRPr lang="en-ZA" sz="1400" b="1" dirty="0">
              <a:solidFill>
                <a:schemeClr val="tx1"/>
              </a:solidFill>
              <a:latin typeface="Arial" panose="020B0604020202020204" pitchFamily="34" charset="0"/>
              <a:cs typeface="Arial" panose="020B0604020202020204" pitchFamily="34" charset="0"/>
            </a:endParaRPr>
          </a:p>
        </p:txBody>
      </p:sp>
      <p:sp>
        <p:nvSpPr>
          <p:cNvPr id="69" name="Oval 68"/>
          <p:cNvSpPr/>
          <p:nvPr/>
        </p:nvSpPr>
        <p:spPr>
          <a:xfrm>
            <a:off x="1306022" y="1988840"/>
            <a:ext cx="601682" cy="576064"/>
          </a:xfrm>
          <a:prstGeom prst="ellipse">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B2</a:t>
            </a:r>
            <a:endParaRPr lang="en-ZA" sz="1400" b="1" dirty="0">
              <a:solidFill>
                <a:schemeClr val="tx1"/>
              </a:solidFill>
              <a:latin typeface="Arial" panose="020B0604020202020204" pitchFamily="34" charset="0"/>
              <a:cs typeface="Arial" panose="020B0604020202020204" pitchFamily="34" charset="0"/>
            </a:endParaRPr>
          </a:p>
        </p:txBody>
      </p:sp>
      <p:sp>
        <p:nvSpPr>
          <p:cNvPr id="70" name="Oval 69"/>
          <p:cNvSpPr/>
          <p:nvPr/>
        </p:nvSpPr>
        <p:spPr>
          <a:xfrm>
            <a:off x="4330358" y="4653136"/>
            <a:ext cx="601682" cy="576064"/>
          </a:xfrm>
          <a:prstGeom prst="ellipse">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C3</a:t>
            </a:r>
            <a:endParaRPr lang="en-ZA" sz="1400" b="1" dirty="0">
              <a:solidFill>
                <a:schemeClr val="tx1"/>
              </a:solidFill>
              <a:latin typeface="Arial" panose="020B0604020202020204" pitchFamily="34" charset="0"/>
              <a:cs typeface="Arial" panose="020B0604020202020204" pitchFamily="34" charset="0"/>
            </a:endParaRPr>
          </a:p>
        </p:txBody>
      </p:sp>
      <p:sp>
        <p:nvSpPr>
          <p:cNvPr id="71" name="Oval 70"/>
          <p:cNvSpPr/>
          <p:nvPr/>
        </p:nvSpPr>
        <p:spPr>
          <a:xfrm>
            <a:off x="2674174" y="2204864"/>
            <a:ext cx="601682" cy="576064"/>
          </a:xfrm>
          <a:prstGeom prst="ellipse">
            <a:avLst/>
          </a:prstGeom>
          <a:solidFill>
            <a:srgbClr val="FFC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C2</a:t>
            </a:r>
            <a:endParaRPr lang="en-ZA" sz="1400" b="1" dirty="0">
              <a:solidFill>
                <a:schemeClr val="tx1"/>
              </a:solidFill>
              <a:latin typeface="Arial" panose="020B0604020202020204" pitchFamily="34" charset="0"/>
              <a:cs typeface="Arial" panose="020B0604020202020204" pitchFamily="34" charset="0"/>
            </a:endParaRPr>
          </a:p>
        </p:txBody>
      </p:sp>
      <p:graphicFrame>
        <p:nvGraphicFramePr>
          <p:cNvPr id="72" name="Table 71"/>
          <p:cNvGraphicFramePr>
            <a:graphicFrameLocks noGrp="1"/>
          </p:cNvGraphicFramePr>
          <p:nvPr>
            <p:extLst>
              <p:ext uri="{D42A27DB-BD31-4B8C-83A1-F6EECF244321}">
                <p14:modId xmlns:p14="http://schemas.microsoft.com/office/powerpoint/2010/main" val="352796136"/>
              </p:ext>
            </p:extLst>
          </p:nvPr>
        </p:nvGraphicFramePr>
        <p:xfrm>
          <a:off x="5940152" y="1896798"/>
          <a:ext cx="3009104" cy="3188386"/>
        </p:xfrm>
        <a:graphic>
          <a:graphicData uri="http://schemas.openxmlformats.org/drawingml/2006/table">
            <a:tbl>
              <a:tblPr>
                <a:tableStyleId>{5C22544A-7EE6-4342-B048-85BDC9FD1C3A}</a:tableStyleId>
              </a:tblPr>
              <a:tblGrid>
                <a:gridCol w="950243"/>
                <a:gridCol w="885961"/>
                <a:gridCol w="1172900"/>
              </a:tblGrid>
              <a:tr h="542704">
                <a:tc>
                  <a:txBody>
                    <a:bodyPr/>
                    <a:lstStyle/>
                    <a:p>
                      <a:pPr algn="ctr" fontAlgn="b"/>
                      <a:r>
                        <a:rPr lang="en-ZA" sz="2400" u="none" strike="noStrike" dirty="0">
                          <a:effectLst/>
                          <a:latin typeface="Arial" panose="020B0604020202020204" pitchFamily="34" charset="0"/>
                          <a:cs typeface="Arial" panose="020B0604020202020204" pitchFamily="34" charset="0"/>
                        </a:rPr>
                        <a:t>A</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00B050"/>
                    </a:solidFill>
                  </a:tcPr>
                </a:tc>
                <a:tc>
                  <a:txBody>
                    <a:bodyPr/>
                    <a:lstStyle/>
                    <a:p>
                      <a:pPr algn="ctr" fontAlgn="b"/>
                      <a:r>
                        <a:rPr lang="en-ZA" sz="2400" u="none" strike="noStrike">
                          <a:effectLst/>
                          <a:latin typeface="Arial" panose="020B0604020202020204" pitchFamily="34" charset="0"/>
                          <a:cs typeface="Arial" panose="020B0604020202020204" pitchFamily="34" charset="0"/>
                        </a:rPr>
                        <a:t>2</a:t>
                      </a:r>
                      <a:endParaRPr lang="en-ZA"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2400" u="none" strike="noStrike" dirty="0">
                          <a:effectLst/>
                          <a:latin typeface="Arial" panose="020B0604020202020204" pitchFamily="34" charset="0"/>
                          <a:cs typeface="Arial" panose="020B0604020202020204" pitchFamily="34" charset="0"/>
                        </a:rPr>
                        <a:t>R </a:t>
                      </a:r>
                      <a:r>
                        <a:rPr lang="en-ZA" sz="2400" u="none" strike="noStrike" dirty="0" smtClean="0">
                          <a:effectLst/>
                          <a:latin typeface="Arial" panose="020B0604020202020204" pitchFamily="34" charset="0"/>
                          <a:cs typeface="Arial" panose="020B0604020202020204" pitchFamily="34" charset="0"/>
                        </a:rPr>
                        <a:t>400k</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542704">
                <a:tc>
                  <a:txBody>
                    <a:bodyPr/>
                    <a:lstStyle/>
                    <a:p>
                      <a:pPr algn="ctr" fontAlgn="b"/>
                      <a:r>
                        <a:rPr lang="en-ZA" sz="2400" u="none" strike="noStrike" dirty="0">
                          <a:effectLst/>
                          <a:latin typeface="Arial" panose="020B0604020202020204" pitchFamily="34" charset="0"/>
                          <a:cs typeface="Arial" panose="020B0604020202020204" pitchFamily="34" charset="0"/>
                        </a:rPr>
                        <a:t>B1</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2400" u="none" strike="noStrike" dirty="0" smtClean="0">
                          <a:effectLst/>
                          <a:latin typeface="Arial" panose="020B0604020202020204" pitchFamily="34" charset="0"/>
                          <a:cs typeface="Arial" panose="020B0604020202020204" pitchFamily="34" charset="0"/>
                        </a:rPr>
                        <a:t>2</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2400" u="none" strike="noStrike" dirty="0">
                          <a:effectLst/>
                          <a:latin typeface="Arial" panose="020B0604020202020204" pitchFamily="34" charset="0"/>
                          <a:cs typeface="Arial" panose="020B0604020202020204" pitchFamily="34" charset="0"/>
                        </a:rPr>
                        <a:t>R </a:t>
                      </a:r>
                      <a:r>
                        <a:rPr lang="en-ZA" sz="2400" u="none" strike="noStrike" dirty="0" smtClean="0">
                          <a:effectLst/>
                          <a:latin typeface="Arial" panose="020B0604020202020204" pitchFamily="34" charset="0"/>
                          <a:cs typeface="Arial" panose="020B0604020202020204" pitchFamily="34" charset="0"/>
                        </a:rPr>
                        <a:t>170k</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542704">
                <a:tc>
                  <a:txBody>
                    <a:bodyPr/>
                    <a:lstStyle/>
                    <a:p>
                      <a:pPr algn="ctr" fontAlgn="b"/>
                      <a:r>
                        <a:rPr lang="en-ZA" sz="2400" u="none" strike="noStrike" dirty="0">
                          <a:effectLst/>
                          <a:latin typeface="Arial" panose="020B0604020202020204" pitchFamily="34" charset="0"/>
                          <a:cs typeface="Arial" panose="020B0604020202020204" pitchFamily="34" charset="0"/>
                        </a:rPr>
                        <a:t>B2</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2400" u="none" strike="noStrike" dirty="0">
                          <a:effectLst/>
                          <a:latin typeface="Arial" panose="020B0604020202020204" pitchFamily="34" charset="0"/>
                          <a:cs typeface="Arial" panose="020B0604020202020204" pitchFamily="34" charset="0"/>
                        </a:rPr>
                        <a:t>20</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2400" u="none" strike="noStrike" dirty="0">
                          <a:effectLst/>
                          <a:latin typeface="Arial" panose="020B0604020202020204" pitchFamily="34" charset="0"/>
                          <a:cs typeface="Arial" panose="020B0604020202020204" pitchFamily="34" charset="0"/>
                        </a:rPr>
                        <a:t>R </a:t>
                      </a:r>
                      <a:r>
                        <a:rPr lang="en-ZA" sz="2400" u="none" strike="noStrike" dirty="0" smtClean="0">
                          <a:effectLst/>
                          <a:latin typeface="Arial" panose="020B0604020202020204" pitchFamily="34" charset="0"/>
                          <a:cs typeface="Arial" panose="020B0604020202020204" pitchFamily="34" charset="0"/>
                        </a:rPr>
                        <a:t>800k</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542704">
                <a:tc>
                  <a:txBody>
                    <a:bodyPr/>
                    <a:lstStyle/>
                    <a:p>
                      <a:pPr algn="ctr" fontAlgn="b"/>
                      <a:r>
                        <a:rPr lang="en-ZA" sz="2400" u="none" strike="noStrike" dirty="0">
                          <a:effectLst/>
                          <a:latin typeface="Arial" panose="020B0604020202020204" pitchFamily="34" charset="0"/>
                          <a:cs typeface="Arial" panose="020B0604020202020204" pitchFamily="34" charset="0"/>
                        </a:rPr>
                        <a:t>C2</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C000"/>
                    </a:solidFill>
                  </a:tcPr>
                </a:tc>
                <a:tc>
                  <a:txBody>
                    <a:bodyPr/>
                    <a:lstStyle/>
                    <a:p>
                      <a:pPr algn="ctr" fontAlgn="b"/>
                      <a:r>
                        <a:rPr lang="en-ZA" sz="2400" u="sng" strike="noStrike" dirty="0">
                          <a:effectLst/>
                          <a:latin typeface="Arial" panose="020B0604020202020204" pitchFamily="34" charset="0"/>
                          <a:cs typeface="Arial" panose="020B0604020202020204" pitchFamily="34" charset="0"/>
                        </a:rPr>
                        <a:t>2</a:t>
                      </a:r>
                      <a:endParaRPr lang="en-ZA" sz="2400" b="0" i="0" u="sng"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2400" u="sng" strike="noStrike" dirty="0" smtClean="0">
                          <a:effectLst/>
                          <a:latin typeface="Arial" panose="020B0604020202020204" pitchFamily="34" charset="0"/>
                          <a:cs typeface="Arial" panose="020B0604020202020204" pitchFamily="34" charset="0"/>
                        </a:rPr>
                        <a:t>R30k</a:t>
                      </a:r>
                      <a:endParaRPr lang="en-ZA" sz="2400" b="0" i="0" u="sng"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1017570">
                <a:tc>
                  <a:txBody>
                    <a:bodyPr/>
                    <a:lstStyle/>
                    <a:p>
                      <a:pPr algn="ctr" fontAlgn="b"/>
                      <a:r>
                        <a:rPr lang="en-ZA" sz="2200" b="0" dirty="0" smtClean="0">
                          <a:latin typeface="Arial" panose="020B0604020202020204" pitchFamily="34" charset="0"/>
                          <a:cs typeface="Arial" panose="020B0604020202020204" pitchFamily="34" charset="0"/>
                        </a:rPr>
                        <a:t>TOTAL</a:t>
                      </a:r>
                    </a:p>
                    <a:p>
                      <a:pPr algn="ctr" fontAlgn="b"/>
                      <a:endParaRPr lang="en-ZA"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3200" b="1" u="none" strike="noStrike" dirty="0" smtClean="0">
                          <a:effectLst/>
                          <a:latin typeface="Arial" panose="020B0604020202020204" pitchFamily="34" charset="0"/>
                          <a:cs typeface="Arial" panose="020B0604020202020204" pitchFamily="34" charset="0"/>
                        </a:rPr>
                        <a:t>26</a:t>
                      </a:r>
                      <a:endParaRPr lang="en-ZA" sz="2400" b="1" u="none" strike="noStrike" dirty="0" smtClean="0">
                        <a:effectLst/>
                        <a:latin typeface="Arial" panose="020B0604020202020204" pitchFamily="34" charset="0"/>
                        <a:cs typeface="Arial" panose="020B0604020202020204" pitchFamily="34" charset="0"/>
                      </a:endParaRPr>
                    </a:p>
                    <a:p>
                      <a:pPr algn="ctr" fontAlgn="b"/>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2400" u="none" strike="noStrike" dirty="0">
                          <a:effectLst/>
                          <a:latin typeface="Arial" panose="020B0604020202020204" pitchFamily="34" charset="0"/>
                          <a:cs typeface="Arial" panose="020B0604020202020204" pitchFamily="34" charset="0"/>
                        </a:rPr>
                        <a:t>R </a:t>
                      </a:r>
                      <a:r>
                        <a:rPr lang="en-ZA" sz="2400" u="none" strike="noStrike" dirty="0" smtClean="0">
                          <a:effectLst/>
                          <a:latin typeface="Arial" panose="020B0604020202020204" pitchFamily="34" charset="0"/>
                          <a:cs typeface="Arial" panose="020B0604020202020204" pitchFamily="34" charset="0"/>
                        </a:rPr>
                        <a:t>1.4 million</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bl>
          </a:graphicData>
        </a:graphic>
      </p:graphicFrame>
      <p:sp>
        <p:nvSpPr>
          <p:cNvPr id="73" name="TextBox 72"/>
          <p:cNvSpPr txBox="1"/>
          <p:nvPr/>
        </p:nvSpPr>
        <p:spPr>
          <a:xfrm rot="18643287">
            <a:off x="8193492" y="1328210"/>
            <a:ext cx="938106" cy="369332"/>
          </a:xfrm>
          <a:prstGeom prst="rect">
            <a:avLst/>
          </a:prstGeom>
          <a:solidFill>
            <a:schemeClr val="bg1"/>
          </a:solidFill>
        </p:spPr>
        <p:txBody>
          <a:bodyPr wrap="square" rtlCol="0">
            <a:spAutoFit/>
          </a:bodyPr>
          <a:lstStyle/>
          <a:p>
            <a:r>
              <a:rPr lang="en-ZA" dirty="0" smtClean="0">
                <a:latin typeface="Arial" panose="020B0604020202020204" pitchFamily="34" charset="0"/>
                <a:cs typeface="Arial" panose="020B0604020202020204" pitchFamily="34" charset="0"/>
              </a:rPr>
              <a:t>Cost</a:t>
            </a:r>
          </a:p>
        </p:txBody>
      </p:sp>
      <p:sp>
        <p:nvSpPr>
          <p:cNvPr id="8" name="TextBox 7"/>
          <p:cNvSpPr txBox="1"/>
          <p:nvPr/>
        </p:nvSpPr>
        <p:spPr>
          <a:xfrm rot="18643287">
            <a:off x="7042922" y="1126242"/>
            <a:ext cx="1503506" cy="369332"/>
          </a:xfrm>
          <a:prstGeom prst="rect">
            <a:avLst/>
          </a:prstGeom>
          <a:solidFill>
            <a:schemeClr val="bg1"/>
          </a:solidFill>
        </p:spPr>
        <p:txBody>
          <a:bodyPr wrap="square" rtlCol="0">
            <a:spAutoFit/>
          </a:bodyPr>
          <a:lstStyle/>
          <a:p>
            <a:r>
              <a:rPr lang="en-ZA" dirty="0" smtClean="0">
                <a:latin typeface="Arial" panose="020B0604020202020204" pitchFamily="34" charset="0"/>
                <a:cs typeface="Arial" panose="020B0604020202020204" pitchFamily="34" charset="0"/>
              </a:rPr>
              <a:t>No. centres</a:t>
            </a:r>
            <a:endParaRPr lang="en-ZA" dirty="0">
              <a:latin typeface="Arial" panose="020B0604020202020204" pitchFamily="34" charset="0"/>
              <a:cs typeface="Arial" panose="020B0604020202020204" pitchFamily="34" charset="0"/>
            </a:endParaRPr>
          </a:p>
        </p:txBody>
      </p:sp>
      <p:sp>
        <p:nvSpPr>
          <p:cNvPr id="77" name="Text Box 5"/>
          <p:cNvSpPr txBox="1">
            <a:spLocks noChangeArrowheads="1"/>
          </p:cNvSpPr>
          <p:nvPr/>
        </p:nvSpPr>
        <p:spPr bwMode="auto">
          <a:xfrm>
            <a:off x="0" y="27201"/>
            <a:ext cx="9144000" cy="523220"/>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dirty="0" smtClean="0">
                <a:latin typeface="Arial" panose="020B0604020202020204" pitchFamily="34" charset="0"/>
                <a:cs typeface="Arial" panose="020B0604020202020204" pitchFamily="34" charset="0"/>
              </a:rPr>
              <a:t>Theoretical example of expenditure using RAC method</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4795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648072"/>
          </a:xfrm>
        </p:spPr>
        <p:txBody>
          <a:bodyPr/>
          <a:lstStyle/>
          <a:p>
            <a:r>
              <a:rPr lang="en-ZA" sz="3200" dirty="0" smtClean="0"/>
              <a:t>State funding &amp; Role Players</a:t>
            </a:r>
            <a:endParaRPr lang="en-ZA" sz="3200" dirty="0"/>
          </a:p>
        </p:txBody>
      </p:sp>
      <p:sp>
        <p:nvSpPr>
          <p:cNvPr id="3" name="Content Placeholder 2"/>
          <p:cNvSpPr>
            <a:spLocks noGrp="1"/>
          </p:cNvSpPr>
          <p:nvPr>
            <p:ph sz="quarter" idx="13"/>
          </p:nvPr>
        </p:nvSpPr>
        <p:spPr>
          <a:xfrm>
            <a:off x="251520" y="908720"/>
            <a:ext cx="8640960" cy="4896544"/>
          </a:xfrm>
        </p:spPr>
        <p:txBody>
          <a:bodyPr>
            <a:normAutofit fontScale="92500" lnSpcReduction="20000"/>
          </a:bodyPr>
          <a:lstStyle/>
          <a:p>
            <a:pPr marL="45720" indent="0">
              <a:buNone/>
            </a:pPr>
            <a:r>
              <a:rPr lang="en-ZA" b="1" u="sng" dirty="0" smtClean="0"/>
              <a:t>Infrastructure</a:t>
            </a:r>
          </a:p>
          <a:p>
            <a:r>
              <a:rPr lang="en-ZA" b="1" dirty="0" smtClean="0"/>
              <a:t>MIG</a:t>
            </a:r>
            <a:r>
              <a:rPr lang="en-ZA" dirty="0" smtClean="0"/>
              <a:t> (Municipal </a:t>
            </a:r>
            <a:r>
              <a:rPr lang="en-ZA" dirty="0"/>
              <a:t>Infrastructure </a:t>
            </a:r>
            <a:r>
              <a:rPr lang="en-ZA" dirty="0" smtClean="0"/>
              <a:t>Grant)</a:t>
            </a:r>
          </a:p>
          <a:p>
            <a:r>
              <a:rPr lang="en-ZA" b="1" dirty="0"/>
              <a:t>USDG </a:t>
            </a:r>
            <a:r>
              <a:rPr lang="en-ZA" dirty="0"/>
              <a:t>(Urban Settlement Development Grant)</a:t>
            </a:r>
            <a:r>
              <a:rPr lang="en-ZA" dirty="0" smtClean="0"/>
              <a:t> </a:t>
            </a:r>
            <a:r>
              <a:rPr lang="en-ZA" sz="2000" dirty="0" smtClean="0"/>
              <a:t>intended </a:t>
            </a:r>
            <a:r>
              <a:rPr lang="en-ZA" sz="2000" dirty="0"/>
              <a:t>principally for informal settlement </a:t>
            </a:r>
            <a:r>
              <a:rPr lang="en-ZA" sz="2000" dirty="0" smtClean="0"/>
              <a:t>upgrading </a:t>
            </a:r>
            <a:r>
              <a:rPr lang="en-ZA" sz="2000" dirty="0"/>
              <a:t>available mainly to Metros and certain high-capacity </a:t>
            </a:r>
            <a:r>
              <a:rPr lang="en-ZA" sz="2000" dirty="0" smtClean="0"/>
              <a:t>Municipalities.</a:t>
            </a:r>
          </a:p>
          <a:p>
            <a:r>
              <a:rPr lang="en-ZA" b="1" dirty="0" smtClean="0"/>
              <a:t>DHS </a:t>
            </a:r>
            <a:r>
              <a:rPr lang="en-ZA" dirty="0"/>
              <a:t>(Department of Human Settlements</a:t>
            </a:r>
            <a:r>
              <a:rPr lang="en-ZA" dirty="0" smtClean="0"/>
              <a:t>)</a:t>
            </a:r>
          </a:p>
          <a:p>
            <a:endParaRPr lang="en-ZA" dirty="0"/>
          </a:p>
          <a:p>
            <a:pPr marL="45720" indent="0">
              <a:buNone/>
            </a:pPr>
            <a:r>
              <a:rPr lang="en-ZA" b="1" u="sng" dirty="0"/>
              <a:t>Operational Funding &amp; Other </a:t>
            </a:r>
            <a:r>
              <a:rPr lang="en-ZA" b="1" u="sng" dirty="0" smtClean="0"/>
              <a:t>Assistance)</a:t>
            </a:r>
            <a:endParaRPr lang="en-ZA" b="1" u="sng" dirty="0"/>
          </a:p>
          <a:p>
            <a:r>
              <a:rPr lang="en-ZA" b="1" dirty="0" smtClean="0"/>
              <a:t>DSD </a:t>
            </a:r>
            <a:r>
              <a:rPr lang="en-ZA" sz="2000" dirty="0"/>
              <a:t>subsidy&amp; programme </a:t>
            </a:r>
            <a:r>
              <a:rPr lang="en-ZA" sz="2000" dirty="0" smtClean="0"/>
              <a:t>funding</a:t>
            </a:r>
          </a:p>
          <a:p>
            <a:r>
              <a:rPr lang="en-ZA" b="1" dirty="0" smtClean="0"/>
              <a:t>DBE</a:t>
            </a:r>
            <a:r>
              <a:rPr lang="en-ZA" dirty="0" smtClean="0"/>
              <a:t> </a:t>
            </a:r>
            <a:r>
              <a:rPr lang="en-ZA" dirty="0"/>
              <a:t>(Department of Basic Education)</a:t>
            </a:r>
          </a:p>
          <a:p>
            <a:r>
              <a:rPr lang="en-ZA" b="1" dirty="0" smtClean="0"/>
              <a:t>EPWP </a:t>
            </a:r>
            <a:r>
              <a:rPr lang="en-ZA" dirty="0" smtClean="0"/>
              <a:t>(Expanded Public Works Programme)</a:t>
            </a:r>
          </a:p>
          <a:p>
            <a:pPr lvl="1"/>
            <a:r>
              <a:rPr lang="en-ZA" b="1" dirty="0" smtClean="0"/>
              <a:t>CWP </a:t>
            </a:r>
            <a:r>
              <a:rPr lang="en-ZA" dirty="0" smtClean="0"/>
              <a:t>(Community Works Programme)</a:t>
            </a:r>
          </a:p>
          <a:p>
            <a:r>
              <a:rPr lang="en-ZA" b="1" dirty="0" smtClean="0"/>
              <a:t>NDA </a:t>
            </a:r>
            <a:r>
              <a:rPr lang="en-ZA" dirty="0" smtClean="0"/>
              <a:t>(National Development Agency)</a:t>
            </a:r>
          </a:p>
          <a:p>
            <a:r>
              <a:rPr lang="en-ZA" b="1" dirty="0" smtClean="0"/>
              <a:t>LM</a:t>
            </a:r>
            <a:r>
              <a:rPr lang="en-ZA" dirty="0" smtClean="0"/>
              <a:t> (Registration Assistance &amp; Grants in aid)</a:t>
            </a:r>
            <a:endParaRPr lang="en-ZA" b="1" dirty="0" smtClean="0"/>
          </a:p>
        </p:txBody>
      </p:sp>
    </p:spTree>
    <p:extLst>
      <p:ext uri="{BB962C8B-B14F-4D97-AF65-F5344CB8AC3E}">
        <p14:creationId xmlns:p14="http://schemas.microsoft.com/office/powerpoint/2010/main" val="27192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Value of ECD</a:t>
            </a:r>
            <a:endParaRPr lang="en-ZA" dirty="0"/>
          </a:p>
        </p:txBody>
      </p:sp>
      <p:sp>
        <p:nvSpPr>
          <p:cNvPr id="3" name="Content Placeholder 2"/>
          <p:cNvSpPr>
            <a:spLocks noGrp="1"/>
          </p:cNvSpPr>
          <p:nvPr>
            <p:ph sz="quarter" idx="13"/>
          </p:nvPr>
        </p:nvSpPr>
        <p:spPr/>
        <p:txBody>
          <a:bodyPr/>
          <a:lstStyle/>
          <a:p>
            <a:pPr>
              <a:buFont typeface="Wingdings" panose="05000000000000000000" pitchFamily="2" charset="2"/>
              <a:buChar char="ü"/>
            </a:pPr>
            <a:r>
              <a:rPr lang="en-ZA" b="1" dirty="0" smtClean="0"/>
              <a:t>ECD is critical to the development of young children </a:t>
            </a:r>
            <a:r>
              <a:rPr lang="en-ZA" dirty="0" smtClean="0"/>
              <a:t>and has </a:t>
            </a:r>
            <a:r>
              <a:rPr lang="en-ZA" b="1" dirty="0" smtClean="0"/>
              <a:t>life-long benefits</a:t>
            </a:r>
            <a:r>
              <a:rPr lang="en-ZA" dirty="0" smtClean="0"/>
              <a:t>.</a:t>
            </a:r>
            <a:endParaRPr lang="en-US" sz="2400" dirty="0"/>
          </a:p>
          <a:p>
            <a:pPr>
              <a:buFont typeface="Wingdings" panose="05000000000000000000" pitchFamily="2" charset="2"/>
              <a:buChar char="ü"/>
            </a:pPr>
            <a:r>
              <a:rPr lang="en-US" dirty="0" smtClean="0"/>
              <a:t>Benefits recognised </a:t>
            </a:r>
            <a:r>
              <a:rPr lang="en-US" dirty="0"/>
              <a:t>by the </a:t>
            </a:r>
            <a:r>
              <a:rPr lang="en-US" b="1" dirty="0"/>
              <a:t>National Development Plan </a:t>
            </a:r>
            <a:r>
              <a:rPr lang="en-US" sz="2000" dirty="0"/>
              <a:t>(National Planning Commission, 2012, p. 296) </a:t>
            </a:r>
            <a:r>
              <a:rPr lang="en-US" dirty="0" smtClean="0"/>
              <a:t>include:</a:t>
            </a:r>
            <a:endParaRPr lang="en-ZA" dirty="0" smtClean="0"/>
          </a:p>
          <a:p>
            <a:pPr lvl="1"/>
            <a:r>
              <a:rPr lang="en-US" dirty="0"/>
              <a:t>Better school enrolment rates, retention and academic performance;</a:t>
            </a:r>
            <a:endParaRPr lang="en-ZA" dirty="0"/>
          </a:p>
          <a:p>
            <a:pPr lvl="1"/>
            <a:r>
              <a:rPr lang="en-US" dirty="0" smtClean="0"/>
              <a:t>Higher </a:t>
            </a:r>
            <a:r>
              <a:rPr lang="en-US" dirty="0"/>
              <a:t>rates of high school completion;</a:t>
            </a:r>
            <a:endParaRPr lang="en-ZA" dirty="0"/>
          </a:p>
          <a:p>
            <a:pPr lvl="1"/>
            <a:r>
              <a:rPr lang="en-US" dirty="0"/>
              <a:t>Lower levels of antisocial behaviour;</a:t>
            </a:r>
            <a:endParaRPr lang="en-ZA" dirty="0"/>
          </a:p>
          <a:p>
            <a:pPr lvl="1"/>
            <a:r>
              <a:rPr lang="en-US" dirty="0"/>
              <a:t>Higher earnings;</a:t>
            </a:r>
            <a:endParaRPr lang="en-ZA" dirty="0"/>
          </a:p>
          <a:p>
            <a:pPr lvl="1"/>
            <a:r>
              <a:rPr lang="en-US" dirty="0"/>
              <a:t>Better adult health and longevity.</a:t>
            </a:r>
            <a:endParaRPr lang="en-ZA" dirty="0"/>
          </a:p>
          <a:p>
            <a:endParaRPr lang="en-ZA" dirty="0"/>
          </a:p>
        </p:txBody>
      </p:sp>
    </p:spTree>
    <p:extLst>
      <p:ext uri="{BB962C8B-B14F-4D97-AF65-F5344CB8AC3E}">
        <p14:creationId xmlns:p14="http://schemas.microsoft.com/office/powerpoint/2010/main" val="241636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C:\Users\Julian\Desktop\ECD practical research\Base info\4 Informal settlements\Msholozi\Msholozi pics\DSC0217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188024" y="623704"/>
            <a:ext cx="4968552" cy="5109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67544"/>
            <a:ext cx="8640960" cy="720080"/>
          </a:xfrm>
        </p:spPr>
        <p:txBody>
          <a:bodyPr/>
          <a:lstStyle/>
          <a:p>
            <a:r>
              <a:rPr lang="en-ZA" smtClean="0"/>
              <a:t>Finally…</a:t>
            </a:r>
            <a:endParaRPr lang="en-ZA" dirty="0"/>
          </a:p>
        </p:txBody>
      </p:sp>
      <p:sp>
        <p:nvSpPr>
          <p:cNvPr id="11" name="Text Box 5"/>
          <p:cNvSpPr txBox="1">
            <a:spLocks noChangeArrowheads="1"/>
          </p:cNvSpPr>
          <p:nvPr/>
        </p:nvSpPr>
        <p:spPr bwMode="auto">
          <a:xfrm>
            <a:off x="35496" y="734214"/>
            <a:ext cx="4104456" cy="2046714"/>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dirty="0" smtClean="0">
                <a:latin typeface="Arial" panose="020B0604020202020204" pitchFamily="34" charset="0"/>
                <a:cs typeface="Arial" panose="020B0604020202020204" pitchFamily="34" charset="0"/>
              </a:rPr>
              <a:t>“The single most important investment a country can make is in its people” </a:t>
            </a:r>
          </a:p>
          <a:p>
            <a:pPr algn="ctr" eaLnBrk="1" hangingPunct="1">
              <a:spcBef>
                <a:spcPct val="50000"/>
              </a:spcBef>
            </a:pPr>
            <a:r>
              <a:rPr lang="en-US" altLang="en-US" sz="2200" dirty="0" smtClean="0">
                <a:latin typeface="Arial" panose="020B0604020202020204" pitchFamily="34" charset="0"/>
                <a:cs typeface="Arial" panose="020B0604020202020204" pitchFamily="34" charset="0"/>
              </a:rPr>
              <a:t>– National Development Plan, 2012</a:t>
            </a:r>
          </a:p>
        </p:txBody>
      </p:sp>
      <p:sp>
        <p:nvSpPr>
          <p:cNvPr id="12" name="Text Box 5"/>
          <p:cNvSpPr txBox="1">
            <a:spLocks noChangeArrowheads="1"/>
          </p:cNvSpPr>
          <p:nvPr/>
        </p:nvSpPr>
        <p:spPr bwMode="auto">
          <a:xfrm>
            <a:off x="35496" y="2776860"/>
            <a:ext cx="4127376" cy="2677656"/>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smtClean="0">
                <a:latin typeface="Arial" panose="020B0604020202020204" pitchFamily="34" charset="0"/>
                <a:cs typeface="Arial" panose="020B0604020202020204" pitchFamily="34" charset="0"/>
              </a:rPr>
              <a:t>Investing in informal ECD is about putting the fundamentals in place to break cycles of intergenerational poverty and is a highly strategic investment.</a:t>
            </a:r>
            <a:endParaRPr lang="en-US"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par>
                                <p:cTn id="12" presetID="1"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432048"/>
          </a:xfrm>
        </p:spPr>
        <p:txBody>
          <a:bodyPr/>
          <a:lstStyle/>
          <a:p>
            <a:r>
              <a:rPr lang="en-ZA" sz="2400" dirty="0" smtClean="0"/>
              <a:t>Reference List</a:t>
            </a:r>
            <a:endParaRPr lang="en-ZA" sz="2400" dirty="0"/>
          </a:p>
        </p:txBody>
      </p:sp>
      <p:sp>
        <p:nvSpPr>
          <p:cNvPr id="3" name="Content Placeholder 2"/>
          <p:cNvSpPr>
            <a:spLocks noGrp="1"/>
          </p:cNvSpPr>
          <p:nvPr>
            <p:ph sz="quarter" idx="13"/>
          </p:nvPr>
        </p:nvSpPr>
        <p:spPr>
          <a:xfrm>
            <a:off x="0" y="692696"/>
            <a:ext cx="9144000" cy="5112568"/>
          </a:xfrm>
          <a:solidFill>
            <a:schemeClr val="bg1">
              <a:alpha val="50000"/>
            </a:schemeClr>
          </a:solidFill>
        </p:spPr>
        <p:txBody>
          <a:bodyPr>
            <a:noAutofit/>
          </a:bodyPr>
          <a:lstStyle/>
          <a:p>
            <a:pPr marL="331470" indent="-285750">
              <a:spcAft>
                <a:spcPts val="500"/>
              </a:spcAft>
              <a:buFont typeface="Wingdings" panose="05000000000000000000" pitchFamily="2" charset="2"/>
              <a:buChar char="§"/>
            </a:pPr>
            <a:r>
              <a:rPr lang="en-ZA" sz="1300" dirty="0"/>
              <a:t>Biersteker, L., 2013. “Getting the basics right: An essential package of services and support for ECD”. Berry, L., Biersteker, L., Dawes, A., Lake, L. &amp; Smith, C. (</a:t>
            </a:r>
            <a:r>
              <a:rPr lang="en-ZA" sz="1300" dirty="0" err="1"/>
              <a:t>eds</a:t>
            </a:r>
            <a:r>
              <a:rPr lang="en-ZA" sz="1300" dirty="0"/>
              <a:t>), 2013</a:t>
            </a:r>
            <a:r>
              <a:rPr lang="en-ZA" sz="1300" i="1" dirty="0"/>
              <a:t>. South African Child Gauge 2013. </a:t>
            </a:r>
            <a:r>
              <a:rPr lang="en-ZA" sz="1300" dirty="0"/>
              <a:t>University of Cape Town and the Children’s Institute. Cape Town: University of Cape Town</a:t>
            </a:r>
            <a:r>
              <a:rPr lang="en-ZA" sz="1300" dirty="0" smtClean="0"/>
              <a:t>.</a:t>
            </a:r>
            <a:endParaRPr lang="en-ZA" sz="1300" dirty="0"/>
          </a:p>
          <a:p>
            <a:pPr marL="331470" indent="-285750">
              <a:spcAft>
                <a:spcPts val="500"/>
              </a:spcAft>
              <a:buFont typeface="Wingdings" panose="05000000000000000000" pitchFamily="2" charset="2"/>
              <a:buChar char="§"/>
            </a:pPr>
            <a:r>
              <a:rPr lang="en-GB" sz="1300" dirty="0"/>
              <a:t>Berry, L., </a:t>
            </a:r>
            <a:r>
              <a:rPr lang="en-GB" sz="1300" dirty="0" err="1"/>
              <a:t>Biersteker</a:t>
            </a:r>
            <a:r>
              <a:rPr lang="en-GB" sz="1300" dirty="0"/>
              <a:t>, L., Dawes, A., Lake, L. &amp; Smith, C. (eds.). 2013. South African Child Gauge 2013. Children’s Institute, University of Cape Town</a:t>
            </a:r>
            <a:r>
              <a:rPr lang="en-GB" sz="1300" dirty="0" smtClean="0"/>
              <a:t>.</a:t>
            </a:r>
            <a:endParaRPr lang="en-ZA" sz="1300" dirty="0"/>
          </a:p>
          <a:p>
            <a:pPr marL="331470" indent="-285750">
              <a:spcAft>
                <a:spcPts val="500"/>
              </a:spcAft>
              <a:buFont typeface="Wingdings" panose="05000000000000000000" pitchFamily="2" charset="2"/>
              <a:buChar char="§"/>
            </a:pPr>
            <a:r>
              <a:rPr lang="en-ZA" sz="1300" dirty="0" err="1"/>
              <a:t>Cotlands</a:t>
            </a:r>
            <a:r>
              <a:rPr lang="en-ZA" sz="1300" dirty="0"/>
              <a:t>, 2013. Poor literacy at school stems from lack of early stimulation. </a:t>
            </a:r>
            <a:r>
              <a:rPr lang="en-ZA" sz="1300" dirty="0" smtClean="0"/>
              <a:t>Available </a:t>
            </a:r>
            <a:r>
              <a:rPr lang="en-ZA" sz="1300" dirty="0"/>
              <a:t>at: http://</a:t>
            </a:r>
            <a:r>
              <a:rPr lang="en-ZA" sz="1300" dirty="0" smtClean="0"/>
              <a:t>www.dgmtcommunity.co.za/sites/dgmt/files/documents/Cotlands_PoorLiteracyatSchool.pdf</a:t>
            </a:r>
            <a:endParaRPr lang="en-ZA" sz="1300" dirty="0"/>
          </a:p>
          <a:p>
            <a:pPr marL="331470" indent="-285750">
              <a:spcAft>
                <a:spcPts val="500"/>
              </a:spcAft>
              <a:buFont typeface="Wingdings" panose="05000000000000000000" pitchFamily="2" charset="2"/>
              <a:buChar char="§"/>
            </a:pPr>
            <a:r>
              <a:rPr lang="en-ZA" sz="1300" dirty="0" err="1"/>
              <a:t>Ekukhanyeni</a:t>
            </a:r>
            <a:r>
              <a:rPr lang="en-ZA" sz="1300" dirty="0"/>
              <a:t> Relief Project, 2012. “How to develop a crèche in a poor and marginalized area”. The DG Murray Trust, Hands-on: Learning from our implementing partners, Edition 6 (September – December 2012). Available </a:t>
            </a:r>
            <a:r>
              <a:rPr lang="en-ZA" sz="1300" dirty="0" smtClean="0"/>
              <a:t>at: http</a:t>
            </a:r>
            <a:r>
              <a:rPr lang="en-ZA" sz="1300" dirty="0"/>
              <a:t>://</a:t>
            </a:r>
            <a:r>
              <a:rPr lang="en-ZA" sz="1300" dirty="0" smtClean="0"/>
              <a:t>www.dgmt.co.za/files/2013/01/LearningBrief-32-web-final.pdf</a:t>
            </a:r>
            <a:endParaRPr lang="en-ZA" sz="1300" dirty="0"/>
          </a:p>
          <a:p>
            <a:pPr marL="331470" indent="-285750">
              <a:spcAft>
                <a:spcPts val="500"/>
              </a:spcAft>
              <a:buFont typeface="Wingdings" panose="05000000000000000000" pitchFamily="2" charset="2"/>
              <a:buChar char="§"/>
            </a:pPr>
            <a:r>
              <a:rPr lang="en-ZA" sz="1300" dirty="0"/>
              <a:t>Giese, S., </a:t>
            </a:r>
            <a:r>
              <a:rPr lang="en-ZA" sz="1300" dirty="0" err="1"/>
              <a:t>Budlender</a:t>
            </a:r>
            <a:r>
              <a:rPr lang="en-ZA" sz="1300" dirty="0"/>
              <a:t>, D., Berry, L., </a:t>
            </a:r>
            <a:r>
              <a:rPr lang="en-ZA" sz="1300" dirty="0" err="1"/>
              <a:t>Motlatla</a:t>
            </a:r>
            <a:r>
              <a:rPr lang="en-ZA" sz="1300" dirty="0"/>
              <a:t>, S., &amp; </a:t>
            </a:r>
            <a:r>
              <a:rPr lang="en-ZA" sz="1300" dirty="0" err="1"/>
              <a:t>Zide</a:t>
            </a:r>
            <a:r>
              <a:rPr lang="en-ZA" sz="1300" dirty="0"/>
              <a:t>, H. 2011. Government funding for early childhood development: Can those who need it get it?. Research report commissioned by </a:t>
            </a:r>
            <a:r>
              <a:rPr lang="en-ZA" sz="1300" dirty="0" err="1"/>
              <a:t>Ilifa</a:t>
            </a:r>
            <a:r>
              <a:rPr lang="en-ZA" sz="1300" dirty="0"/>
              <a:t> </a:t>
            </a:r>
            <a:r>
              <a:rPr lang="en-ZA" sz="1300" dirty="0" err="1"/>
              <a:t>Labantwana</a:t>
            </a:r>
            <a:r>
              <a:rPr lang="en-ZA" sz="1300" dirty="0"/>
              <a:t>, Cape Town</a:t>
            </a:r>
            <a:r>
              <a:rPr lang="en-ZA" sz="1300" dirty="0" smtClean="0"/>
              <a:t>.</a:t>
            </a:r>
            <a:endParaRPr lang="en-ZA" sz="1300" dirty="0"/>
          </a:p>
          <a:p>
            <a:pPr marL="331470" indent="-285750">
              <a:spcAft>
                <a:spcPts val="500"/>
              </a:spcAft>
              <a:buFont typeface="Wingdings" panose="05000000000000000000" pitchFamily="2" charset="2"/>
              <a:buChar char="§"/>
            </a:pPr>
            <a:r>
              <a:rPr lang="en-ZA" sz="1300" dirty="0" smtClean="0"/>
              <a:t>Harrison</a:t>
            </a:r>
            <a:r>
              <a:rPr lang="en-ZA" sz="1300" dirty="0"/>
              <a:t>, D. 2012. “The state of early childhood development in South Africa”. Strategies to Overcome Poverty and Inequality: Towards Carnegie III. 3 – 7 September 2012, Cape Town, South Africa. Cape Town: University of Cape Town. </a:t>
            </a:r>
            <a:r>
              <a:rPr lang="en-ZA" sz="1300" dirty="0" smtClean="0"/>
              <a:t>.</a:t>
            </a:r>
          </a:p>
          <a:p>
            <a:pPr marL="331470" indent="-285750">
              <a:spcAft>
                <a:spcPts val="500"/>
              </a:spcAft>
              <a:buFont typeface="Wingdings" panose="05000000000000000000" pitchFamily="2" charset="2"/>
              <a:buChar char="§"/>
            </a:pPr>
            <a:r>
              <a:rPr lang="en-ZA" sz="1300" dirty="0" smtClean="0"/>
              <a:t>National </a:t>
            </a:r>
            <a:r>
              <a:rPr lang="en-ZA" sz="1300" dirty="0"/>
              <a:t>Planning Commission, 2012. </a:t>
            </a:r>
            <a:r>
              <a:rPr lang="en-ZA" sz="1300" dirty="0" smtClean="0"/>
              <a:t>“National </a:t>
            </a:r>
            <a:r>
              <a:rPr lang="en-ZA" sz="1300" dirty="0"/>
              <a:t>Development Plan 2030: Our future – make it </a:t>
            </a:r>
            <a:r>
              <a:rPr lang="en-ZA" sz="1300" dirty="0" smtClean="0"/>
              <a:t>work”. </a:t>
            </a:r>
            <a:r>
              <a:rPr lang="en-ZA" sz="1300" dirty="0"/>
              <a:t>Pretoria: Government Printing Works</a:t>
            </a:r>
            <a:r>
              <a:rPr lang="en-ZA" sz="1300" dirty="0" smtClean="0"/>
              <a:t>.</a:t>
            </a:r>
            <a:endParaRPr lang="en-ZA" sz="1300" dirty="0"/>
          </a:p>
          <a:p>
            <a:pPr marL="331470" indent="-285750">
              <a:spcAft>
                <a:spcPts val="500"/>
              </a:spcAft>
              <a:buFont typeface="Wingdings" panose="05000000000000000000" pitchFamily="2" charset="2"/>
              <a:buChar char="§"/>
            </a:pPr>
            <a:r>
              <a:rPr lang="en-ZA" sz="1300" dirty="0"/>
              <a:t>Richter, L., Biersteker, L., Burns, J., Desmond, C., </a:t>
            </a:r>
            <a:r>
              <a:rPr lang="en-ZA" sz="1300" dirty="0" err="1"/>
              <a:t>Feza</a:t>
            </a:r>
            <a:r>
              <a:rPr lang="en-ZA" sz="1300" dirty="0"/>
              <a:t>, N., Harrison, D., Martin, P., </a:t>
            </a:r>
            <a:r>
              <a:rPr lang="en-ZA" sz="1300" dirty="0" err="1"/>
              <a:t>Saloojee</a:t>
            </a:r>
            <a:r>
              <a:rPr lang="en-ZA" sz="1300" dirty="0"/>
              <a:t>, H. &amp; </a:t>
            </a:r>
            <a:r>
              <a:rPr lang="en-ZA" sz="1300" dirty="0" err="1"/>
              <a:t>Slemming</a:t>
            </a:r>
            <a:r>
              <a:rPr lang="en-ZA" sz="1300" dirty="0"/>
              <a:t>, W. 2012. Diagnostic Review of Early Childhood Development. Pretoria: Department of Performance, Monitoring and Evaluation &amp; Inter-Departmental Steering Committee on ECD.</a:t>
            </a:r>
          </a:p>
          <a:p>
            <a:pPr marL="45720" indent="0">
              <a:spcAft>
                <a:spcPts val="500"/>
              </a:spcAft>
              <a:buNone/>
            </a:pPr>
            <a:endParaRPr lang="en-ZA" sz="1020" dirty="0"/>
          </a:p>
        </p:txBody>
      </p:sp>
    </p:spTree>
    <p:extLst>
      <p:ext uri="{BB962C8B-B14F-4D97-AF65-F5344CB8AC3E}">
        <p14:creationId xmlns:p14="http://schemas.microsoft.com/office/powerpoint/2010/main" val="2977952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Value of ECD</a:t>
            </a:r>
            <a:endParaRPr lang="en-ZA" dirty="0"/>
          </a:p>
        </p:txBody>
      </p:sp>
      <p:sp>
        <p:nvSpPr>
          <p:cNvPr id="3" name="Content Placeholder 2"/>
          <p:cNvSpPr>
            <a:spLocks noGrp="1"/>
          </p:cNvSpPr>
          <p:nvPr>
            <p:ph sz="quarter" idx="13"/>
          </p:nvPr>
        </p:nvSpPr>
        <p:spPr>
          <a:xfrm>
            <a:off x="251520" y="1124744"/>
            <a:ext cx="8640960" cy="4032448"/>
          </a:xfrm>
        </p:spPr>
        <p:txBody>
          <a:bodyPr>
            <a:normAutofit lnSpcReduction="10000"/>
          </a:bodyPr>
          <a:lstStyle/>
          <a:p>
            <a:pPr>
              <a:buFont typeface="Wingdings" panose="05000000000000000000" pitchFamily="2" charset="2"/>
              <a:buChar char="ü"/>
            </a:pPr>
            <a:r>
              <a:rPr lang="en-ZA" b="1" dirty="0" smtClean="0">
                <a:solidFill>
                  <a:schemeClr val="bg1">
                    <a:lumMod val="50000"/>
                  </a:schemeClr>
                </a:solidFill>
              </a:rPr>
              <a:t>ECD is critical to the development of young children </a:t>
            </a:r>
            <a:r>
              <a:rPr lang="en-ZA" dirty="0" smtClean="0">
                <a:solidFill>
                  <a:schemeClr val="bg1">
                    <a:lumMod val="50000"/>
                  </a:schemeClr>
                </a:solidFill>
              </a:rPr>
              <a:t>and has </a:t>
            </a:r>
            <a:r>
              <a:rPr lang="en-ZA" b="1" dirty="0" smtClean="0">
                <a:solidFill>
                  <a:schemeClr val="bg1">
                    <a:lumMod val="50000"/>
                  </a:schemeClr>
                </a:solidFill>
              </a:rPr>
              <a:t>life-long benefits</a:t>
            </a:r>
            <a:r>
              <a:rPr lang="en-ZA" dirty="0" smtClean="0">
                <a:solidFill>
                  <a:schemeClr val="bg1">
                    <a:lumMod val="50000"/>
                  </a:schemeClr>
                </a:solidFill>
              </a:rPr>
              <a:t>.</a:t>
            </a:r>
            <a:endParaRPr lang="en-US" sz="2400" dirty="0">
              <a:solidFill>
                <a:schemeClr val="bg1">
                  <a:lumMod val="50000"/>
                </a:schemeClr>
              </a:solidFill>
            </a:endParaRPr>
          </a:p>
          <a:p>
            <a:pPr>
              <a:buFont typeface="Wingdings" panose="05000000000000000000" pitchFamily="2" charset="2"/>
              <a:buChar char="ü"/>
            </a:pPr>
            <a:r>
              <a:rPr lang="en-US" dirty="0" smtClean="0">
                <a:solidFill>
                  <a:schemeClr val="bg1">
                    <a:lumMod val="50000"/>
                  </a:schemeClr>
                </a:solidFill>
              </a:rPr>
              <a:t>Benefits recognised </a:t>
            </a:r>
            <a:r>
              <a:rPr lang="en-US" dirty="0">
                <a:solidFill>
                  <a:schemeClr val="bg1">
                    <a:lumMod val="50000"/>
                  </a:schemeClr>
                </a:solidFill>
              </a:rPr>
              <a:t>by the </a:t>
            </a:r>
            <a:r>
              <a:rPr lang="en-US" b="1" dirty="0">
                <a:solidFill>
                  <a:schemeClr val="bg1">
                    <a:lumMod val="50000"/>
                  </a:schemeClr>
                </a:solidFill>
              </a:rPr>
              <a:t>National Development Plan </a:t>
            </a:r>
            <a:r>
              <a:rPr lang="en-US" sz="2000" dirty="0">
                <a:solidFill>
                  <a:schemeClr val="bg1">
                    <a:lumMod val="50000"/>
                  </a:schemeClr>
                </a:solidFill>
              </a:rPr>
              <a:t>(National Planning Commission, 2012, p. 296) </a:t>
            </a:r>
            <a:r>
              <a:rPr lang="en-US" dirty="0" smtClean="0">
                <a:solidFill>
                  <a:schemeClr val="bg1">
                    <a:lumMod val="50000"/>
                  </a:schemeClr>
                </a:solidFill>
              </a:rPr>
              <a:t>include:</a:t>
            </a:r>
            <a:endParaRPr lang="en-ZA" dirty="0" smtClean="0">
              <a:solidFill>
                <a:schemeClr val="bg1">
                  <a:lumMod val="50000"/>
                </a:schemeClr>
              </a:solidFill>
            </a:endParaRPr>
          </a:p>
          <a:p>
            <a:pPr lvl="1"/>
            <a:r>
              <a:rPr lang="en-US" dirty="0">
                <a:solidFill>
                  <a:schemeClr val="bg1">
                    <a:lumMod val="50000"/>
                  </a:schemeClr>
                </a:solidFill>
              </a:rPr>
              <a:t>Better school enrolment rates, retention and academic performance;</a:t>
            </a:r>
            <a:endParaRPr lang="en-ZA" dirty="0">
              <a:solidFill>
                <a:schemeClr val="bg1">
                  <a:lumMod val="50000"/>
                </a:schemeClr>
              </a:solidFill>
            </a:endParaRPr>
          </a:p>
          <a:p>
            <a:pPr lvl="1"/>
            <a:r>
              <a:rPr lang="en-US" dirty="0" smtClean="0">
                <a:solidFill>
                  <a:schemeClr val="bg1">
                    <a:lumMod val="50000"/>
                  </a:schemeClr>
                </a:solidFill>
              </a:rPr>
              <a:t>Higher </a:t>
            </a:r>
            <a:r>
              <a:rPr lang="en-US" dirty="0">
                <a:solidFill>
                  <a:schemeClr val="bg1">
                    <a:lumMod val="50000"/>
                  </a:schemeClr>
                </a:solidFill>
              </a:rPr>
              <a:t>rates of high school completion;</a:t>
            </a:r>
            <a:endParaRPr lang="en-ZA" dirty="0">
              <a:solidFill>
                <a:schemeClr val="bg1">
                  <a:lumMod val="50000"/>
                </a:schemeClr>
              </a:solidFill>
            </a:endParaRPr>
          </a:p>
          <a:p>
            <a:pPr lvl="1"/>
            <a:r>
              <a:rPr lang="en-US" dirty="0">
                <a:solidFill>
                  <a:schemeClr val="bg1">
                    <a:lumMod val="50000"/>
                  </a:schemeClr>
                </a:solidFill>
              </a:rPr>
              <a:t>Lower levels of antisocial behaviour;</a:t>
            </a:r>
            <a:endParaRPr lang="en-ZA" dirty="0">
              <a:solidFill>
                <a:schemeClr val="bg1">
                  <a:lumMod val="50000"/>
                </a:schemeClr>
              </a:solidFill>
            </a:endParaRPr>
          </a:p>
          <a:p>
            <a:pPr lvl="1"/>
            <a:r>
              <a:rPr lang="en-US" dirty="0">
                <a:solidFill>
                  <a:schemeClr val="bg1">
                    <a:lumMod val="50000"/>
                  </a:schemeClr>
                </a:solidFill>
              </a:rPr>
              <a:t>Higher earnings;</a:t>
            </a:r>
            <a:endParaRPr lang="en-ZA" dirty="0">
              <a:solidFill>
                <a:schemeClr val="bg1">
                  <a:lumMod val="50000"/>
                </a:schemeClr>
              </a:solidFill>
            </a:endParaRPr>
          </a:p>
          <a:p>
            <a:pPr lvl="1"/>
            <a:r>
              <a:rPr lang="en-US" dirty="0">
                <a:solidFill>
                  <a:schemeClr val="bg1">
                    <a:lumMod val="50000"/>
                  </a:schemeClr>
                </a:solidFill>
              </a:rPr>
              <a:t>Better adult health and longevity</a:t>
            </a:r>
            <a:r>
              <a:rPr lang="en-US" dirty="0" smtClean="0">
                <a:solidFill>
                  <a:schemeClr val="bg1">
                    <a:lumMod val="50000"/>
                  </a:schemeClr>
                </a:solidFill>
              </a:rPr>
              <a:t>.</a:t>
            </a:r>
            <a:endParaRPr lang="en-ZA" dirty="0">
              <a:solidFill>
                <a:schemeClr val="bg1">
                  <a:lumMod val="50000"/>
                </a:schemeClr>
              </a:solidFill>
            </a:endParaRPr>
          </a:p>
        </p:txBody>
      </p:sp>
      <p:sp>
        <p:nvSpPr>
          <p:cNvPr id="4" name="Content Placeholder 2"/>
          <p:cNvSpPr txBox="1">
            <a:spLocks/>
          </p:cNvSpPr>
          <p:nvPr/>
        </p:nvSpPr>
        <p:spPr>
          <a:xfrm>
            <a:off x="258376" y="1163256"/>
            <a:ext cx="8640960" cy="1044116"/>
          </a:xfrm>
          <a:prstGeom prst="rect">
            <a:avLst/>
          </a:prstGeom>
          <a:solidFill>
            <a:schemeClr val="bg1">
              <a:alpha val="90000"/>
            </a:schemeClr>
          </a:solidFill>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42900" indent="-342900" algn="just">
              <a:buFont typeface="Wingdings" panose="05000000000000000000" pitchFamily="2" charset="2"/>
              <a:buChar char="Ø"/>
            </a:pPr>
            <a:r>
              <a:rPr lang="en-US" sz="2400" b="1" dirty="0">
                <a:solidFill>
                  <a:schemeClr val="tx1"/>
                </a:solidFill>
                <a:latin typeface="Arial" panose="020B0604020202020204" pitchFamily="34" charset="0"/>
                <a:cs typeface="Arial" panose="020B0604020202020204" pitchFamily="34" charset="0"/>
              </a:rPr>
              <a:t>Supporting ECD in informal settlements is about addressing intergenerational </a:t>
            </a:r>
            <a:r>
              <a:rPr lang="en-US" sz="2400" b="1" dirty="0" smtClean="0">
                <a:solidFill>
                  <a:schemeClr val="tx1"/>
                </a:solidFill>
                <a:latin typeface="Arial" panose="020B0604020202020204" pitchFamily="34" charset="0"/>
                <a:cs typeface="Arial" panose="020B0604020202020204" pitchFamily="34" charset="0"/>
              </a:rPr>
              <a:t>poverty </a:t>
            </a:r>
          </a:p>
          <a:p>
            <a:pPr marL="0" indent="0" algn="just">
              <a:buNone/>
            </a:pPr>
            <a:endParaRPr lang="en-ZA" sz="2800" b="1" dirty="0" smtClean="0">
              <a:solidFill>
                <a:schemeClr val="tx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51520" y="2168860"/>
            <a:ext cx="8640960" cy="612068"/>
          </a:xfrm>
          <a:prstGeom prst="rect">
            <a:avLst/>
          </a:prstGeom>
          <a:solidFill>
            <a:schemeClr val="bg1">
              <a:alpha val="90000"/>
            </a:schemeClr>
          </a:solidFill>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42900" indent="-342900" algn="just">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sometimes referred to as a ‘”cycle of poverty” </a:t>
            </a:r>
          </a:p>
          <a:p>
            <a:pPr marL="0" indent="0" algn="just">
              <a:buNone/>
            </a:pPr>
            <a:endParaRPr lang="en-ZA" sz="2400" dirty="0" smtClean="0">
              <a:solidFill>
                <a:schemeClr val="tx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58376" y="2780928"/>
            <a:ext cx="8640960" cy="2376264"/>
          </a:xfrm>
          <a:prstGeom prst="rect">
            <a:avLst/>
          </a:prstGeom>
          <a:solidFill>
            <a:schemeClr val="bg1">
              <a:alpha val="90000"/>
            </a:schemeClr>
          </a:solidFill>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42900" indent="-342900" algn="just">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which ‘results </a:t>
            </a:r>
            <a:r>
              <a:rPr lang="en-US" sz="2400" dirty="0">
                <a:solidFill>
                  <a:schemeClr val="tx1"/>
                </a:solidFill>
                <a:latin typeface="Arial" panose="020B0604020202020204" pitchFamily="34" charset="0"/>
                <a:cs typeface="Arial" panose="020B0604020202020204" pitchFamily="34" charset="0"/>
              </a:rPr>
              <a:t>from poor health and nutrition, deficient care, and limited stimulation which negatively affect ECD and can contribute to poor health and schooling outcomes’ </a:t>
            </a:r>
            <a:r>
              <a:rPr lang="en-US" dirty="0">
                <a:solidFill>
                  <a:schemeClr val="tx1"/>
                </a:solidFill>
                <a:latin typeface="Arial" panose="020B0604020202020204" pitchFamily="34" charset="0"/>
                <a:cs typeface="Arial" panose="020B0604020202020204" pitchFamily="34" charset="0"/>
              </a:rPr>
              <a:t>(</a:t>
            </a:r>
            <a:r>
              <a:rPr lang="en-US" dirty="0" err="1">
                <a:solidFill>
                  <a:schemeClr val="tx1"/>
                </a:solidFill>
                <a:latin typeface="Arial" panose="020B0604020202020204" pitchFamily="34" charset="0"/>
                <a:cs typeface="Arial" panose="020B0604020202020204" pitchFamily="34" charset="0"/>
              </a:rPr>
              <a:t>Biersteker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2013).</a:t>
            </a:r>
            <a:endParaRPr lang="en-ZA"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33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Research Aim</a:t>
            </a:r>
            <a:endParaRPr lang="en-ZA" dirty="0"/>
          </a:p>
        </p:txBody>
      </p:sp>
      <p:sp>
        <p:nvSpPr>
          <p:cNvPr id="3" name="Content Placeholder 2"/>
          <p:cNvSpPr>
            <a:spLocks noGrp="1"/>
          </p:cNvSpPr>
          <p:nvPr>
            <p:ph sz="quarter" idx="13"/>
          </p:nvPr>
        </p:nvSpPr>
        <p:spPr/>
        <p:txBody>
          <a:bodyPr>
            <a:normAutofit/>
          </a:bodyPr>
          <a:lstStyle/>
          <a:p>
            <a:r>
              <a:rPr lang="en-ZA" sz="2300" dirty="0" smtClean="0"/>
              <a:t>To </a:t>
            </a:r>
            <a:r>
              <a:rPr lang="en-ZA" sz="2300" b="1" dirty="0" smtClean="0"/>
              <a:t>understand the challenges</a:t>
            </a:r>
            <a:r>
              <a:rPr lang="en-ZA" sz="2300" dirty="0" smtClean="0"/>
              <a:t> faced by informal ECD centres.</a:t>
            </a:r>
          </a:p>
          <a:p>
            <a:r>
              <a:rPr lang="en-ZA" sz="2300" dirty="0" smtClean="0"/>
              <a:t>To </a:t>
            </a:r>
            <a:r>
              <a:rPr lang="en-ZA" sz="2300" b="1" dirty="0" smtClean="0"/>
              <a:t>establish scalable means to assist informal ECD centres </a:t>
            </a:r>
            <a:r>
              <a:rPr lang="en-ZA" sz="2300" dirty="0" smtClean="0"/>
              <a:t>to care for young children and enable them to </a:t>
            </a:r>
            <a:r>
              <a:rPr lang="en-US" sz="2300" dirty="0"/>
              <a:t>grow and </a:t>
            </a:r>
            <a:r>
              <a:rPr lang="en-US" sz="2300" dirty="0" smtClean="0"/>
              <a:t>thrive.</a:t>
            </a:r>
            <a:endParaRPr lang="en-US" sz="2300" dirty="0"/>
          </a:p>
        </p:txBody>
      </p:sp>
      <p:sp>
        <p:nvSpPr>
          <p:cNvPr id="4" name="Rectangle 3"/>
          <p:cNvSpPr/>
          <p:nvPr/>
        </p:nvSpPr>
        <p:spPr>
          <a:xfrm>
            <a:off x="323528" y="3212976"/>
            <a:ext cx="8640960" cy="1938992"/>
          </a:xfrm>
          <a:prstGeom prst="rect">
            <a:avLst/>
          </a:prstGeom>
          <a:solidFill>
            <a:schemeClr val="bg1">
              <a:alpha val="40000"/>
            </a:schemeClr>
          </a:solidFill>
          <a:ln w="28575">
            <a:solidFill>
              <a:schemeClr val="bg2">
                <a:lumMod val="50000"/>
              </a:schemeClr>
            </a:solidFill>
          </a:ln>
        </p:spPr>
        <p:txBody>
          <a:bodyPr wrap="square">
            <a:spAutoFit/>
          </a:bodyPr>
          <a:lstStyle/>
          <a:p>
            <a:pPr algn="ctr"/>
            <a:endParaRPr lang="en-US" sz="2000" dirty="0" smtClean="0">
              <a:solidFill>
                <a:srgbClr val="002060"/>
              </a:solidFill>
              <a:latin typeface="Arial" panose="020B0604020202020204" pitchFamily="34" charset="0"/>
              <a:cs typeface="Arial" panose="020B0604020202020204" pitchFamily="34" charset="0"/>
            </a:endParaRPr>
          </a:p>
          <a:p>
            <a:pPr algn="ctr"/>
            <a:r>
              <a:rPr lang="en-US" sz="2000" dirty="0" smtClean="0">
                <a:solidFill>
                  <a:srgbClr val="00206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We sometimes assume that children in day care centres are being stimulated and prepared for school but, this is often not the case as </a:t>
            </a:r>
            <a:r>
              <a:rPr lang="en-US" sz="2000" b="1" dirty="0" smtClean="0">
                <a:solidFill>
                  <a:srgbClr val="002060"/>
                </a:solidFill>
                <a:latin typeface="Arial" panose="020B0604020202020204" pitchFamily="34" charset="0"/>
                <a:cs typeface="Arial" panose="020B0604020202020204" pitchFamily="34" charset="0"/>
              </a:rPr>
              <a:t>many [ECD] </a:t>
            </a:r>
            <a:r>
              <a:rPr lang="en-US" sz="2000" b="1" dirty="0">
                <a:solidFill>
                  <a:srgbClr val="002060"/>
                </a:solidFill>
                <a:latin typeface="Arial" panose="020B0604020202020204" pitchFamily="34" charset="0"/>
                <a:cs typeface="Arial" panose="020B0604020202020204" pitchFamily="34" charset="0"/>
              </a:rPr>
              <a:t>centres in under-resourced communities function merely as baby-sitting </a:t>
            </a:r>
            <a:r>
              <a:rPr lang="en-US" sz="2000" b="1" dirty="0" smtClean="0">
                <a:solidFill>
                  <a:srgbClr val="002060"/>
                </a:solidFill>
                <a:latin typeface="Arial" panose="020B0604020202020204" pitchFamily="34" charset="0"/>
                <a:cs typeface="Arial" panose="020B0604020202020204" pitchFamily="34" charset="0"/>
              </a:rPr>
              <a:t>facilities</a:t>
            </a:r>
            <a:r>
              <a:rPr lang="en-US" sz="2000" dirty="0" smtClean="0">
                <a:solidFill>
                  <a:srgbClr val="002060"/>
                </a:solidFill>
                <a:latin typeface="Arial" panose="020B0604020202020204" pitchFamily="34" charset="0"/>
                <a:cs typeface="Arial" panose="020B0604020202020204" pitchFamily="34" charset="0"/>
              </a:rPr>
              <a:t>” – </a:t>
            </a:r>
            <a:r>
              <a:rPr lang="en-US" sz="2000" dirty="0" err="1" smtClean="0">
                <a:solidFill>
                  <a:srgbClr val="002060"/>
                </a:solidFill>
                <a:latin typeface="Arial" panose="020B0604020202020204" pitchFamily="34" charset="0"/>
                <a:cs typeface="Arial" panose="020B0604020202020204" pitchFamily="34" charset="0"/>
              </a:rPr>
              <a:t>Cotlands</a:t>
            </a:r>
            <a:r>
              <a:rPr lang="en-US" sz="2000" dirty="0" smtClean="0">
                <a:solidFill>
                  <a:srgbClr val="002060"/>
                </a:solidFill>
                <a:latin typeface="Arial" panose="020B0604020202020204" pitchFamily="34" charset="0"/>
                <a:cs typeface="Arial" panose="020B0604020202020204" pitchFamily="34" charset="0"/>
              </a:rPr>
              <a:t>, 2012</a:t>
            </a:r>
          </a:p>
          <a:p>
            <a:pPr algn="just"/>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3528" y="269776"/>
            <a:ext cx="8640960" cy="710952"/>
          </a:xfrm>
        </p:spPr>
        <p:txBody>
          <a:bodyPr>
            <a:normAutofit/>
          </a:bodyPr>
          <a:lstStyle/>
          <a:p>
            <a:r>
              <a:rPr lang="en-ZA" dirty="0" smtClean="0">
                <a:latin typeface="Arial" panose="020B0604020202020204" pitchFamily="34" charset="0"/>
                <a:cs typeface="Arial" panose="020B0604020202020204" pitchFamily="34" charset="0"/>
              </a:rPr>
              <a:t>What is an “</a:t>
            </a:r>
            <a:r>
              <a:rPr lang="en-ZA" sz="3200" dirty="0" smtClean="0">
                <a:latin typeface="Arial" panose="020B0604020202020204" pitchFamily="34" charset="0"/>
                <a:cs typeface="Arial" panose="020B0604020202020204" pitchFamily="34" charset="0"/>
              </a:rPr>
              <a:t>informal</a:t>
            </a:r>
            <a:r>
              <a:rPr lang="en-ZA" dirty="0" smtClean="0">
                <a:latin typeface="Arial" panose="020B0604020202020204" pitchFamily="34" charset="0"/>
                <a:cs typeface="Arial" panose="020B0604020202020204" pitchFamily="34" charset="0"/>
              </a:rPr>
              <a:t> ECD centre”?</a:t>
            </a:r>
            <a:endParaRPr lang="en-ZA" dirty="0">
              <a:latin typeface="Arial" panose="020B0604020202020204" pitchFamily="34" charset="0"/>
              <a:cs typeface="Arial" panose="020B0604020202020204" pitchFamily="34" charset="0"/>
            </a:endParaRPr>
          </a:p>
        </p:txBody>
      </p:sp>
      <p:sp>
        <p:nvSpPr>
          <p:cNvPr id="10" name="Content Placeholder 9"/>
          <p:cNvSpPr>
            <a:spLocks noGrp="1"/>
          </p:cNvSpPr>
          <p:nvPr>
            <p:ph sz="quarter" idx="13"/>
          </p:nvPr>
        </p:nvSpPr>
        <p:spPr>
          <a:xfrm>
            <a:off x="251520" y="836712"/>
            <a:ext cx="8640960" cy="2817440"/>
          </a:xfrm>
        </p:spPr>
        <p:txBody>
          <a:bodyPr>
            <a:normAutofit lnSpcReduction="10000"/>
          </a:bodyPr>
          <a:lstStyle/>
          <a:p>
            <a:pPr marL="45720" indent="0">
              <a:buNone/>
            </a:pPr>
            <a:r>
              <a:rPr lang="en-US" dirty="0" smtClean="0"/>
              <a:t>An informal ECD centre is a </a:t>
            </a:r>
          </a:p>
          <a:p>
            <a:pPr marL="388620" indent="-342900">
              <a:buFont typeface="Wingdings" panose="05000000000000000000" pitchFamily="2" charset="2"/>
              <a:buChar char="ü"/>
            </a:pPr>
            <a:r>
              <a:rPr lang="en-US" b="1" dirty="0" smtClean="0"/>
              <a:t>place </a:t>
            </a:r>
            <a:r>
              <a:rPr lang="en-US" b="1" dirty="0"/>
              <a:t>of care for children</a:t>
            </a:r>
            <a:r>
              <a:rPr lang="en-US" dirty="0"/>
              <a:t> between the </a:t>
            </a:r>
            <a:r>
              <a:rPr lang="en-US" b="1" dirty="0"/>
              <a:t>ages of 0 and </a:t>
            </a:r>
            <a:r>
              <a:rPr lang="en-US" b="1" dirty="0" smtClean="0"/>
              <a:t>9; </a:t>
            </a:r>
          </a:p>
          <a:p>
            <a:pPr marL="388620" indent="-342900">
              <a:buFont typeface="Wingdings" panose="05000000000000000000" pitchFamily="2" charset="2"/>
              <a:buChar char="ü"/>
            </a:pPr>
            <a:r>
              <a:rPr lang="en-US" dirty="0" smtClean="0"/>
              <a:t>that </a:t>
            </a:r>
            <a:r>
              <a:rPr lang="en-US" dirty="0"/>
              <a:t>is </a:t>
            </a:r>
            <a:r>
              <a:rPr lang="en-US" b="1" dirty="0"/>
              <a:t>not registered </a:t>
            </a:r>
            <a:r>
              <a:rPr lang="en-US" dirty="0"/>
              <a:t>with the Department of Social </a:t>
            </a:r>
            <a:r>
              <a:rPr lang="en-US" dirty="0" smtClean="0"/>
              <a:t>Development (DSD) </a:t>
            </a:r>
            <a:r>
              <a:rPr lang="en-US" dirty="0"/>
              <a:t>as a </a:t>
            </a:r>
            <a:r>
              <a:rPr lang="en-US" b="1" dirty="0" smtClean="0"/>
              <a:t>ECD centre </a:t>
            </a:r>
            <a:r>
              <a:rPr lang="en-US" dirty="0" smtClean="0"/>
              <a:t>(partial care centre); </a:t>
            </a:r>
          </a:p>
          <a:p>
            <a:pPr marL="388620" indent="-342900">
              <a:buFont typeface="Wingdings" panose="05000000000000000000" pitchFamily="2" charset="2"/>
              <a:buChar char="ü"/>
            </a:pPr>
            <a:r>
              <a:rPr lang="en-US" dirty="0" smtClean="0"/>
              <a:t>Does not have an ECD programme that is registered with </a:t>
            </a:r>
            <a:r>
              <a:rPr lang="en-US" smtClean="0"/>
              <a:t>the DSD;</a:t>
            </a:r>
            <a:endParaRPr lang="en-US" dirty="0" smtClean="0"/>
          </a:p>
          <a:p>
            <a:pPr marL="388620" indent="-342900">
              <a:buFont typeface="Wingdings" panose="05000000000000000000" pitchFamily="2" charset="2"/>
              <a:buChar char="ü"/>
            </a:pPr>
            <a:r>
              <a:rPr lang="en-US" dirty="0" smtClean="0"/>
              <a:t>and </a:t>
            </a:r>
            <a:r>
              <a:rPr lang="en-US" dirty="0"/>
              <a:t>is typically </a:t>
            </a:r>
            <a:r>
              <a:rPr lang="en-US" b="1" dirty="0"/>
              <a:t>unable </a:t>
            </a:r>
            <a:r>
              <a:rPr lang="en-US" b="1" dirty="0" smtClean="0"/>
              <a:t>to register </a:t>
            </a:r>
            <a:r>
              <a:rPr lang="en-US" dirty="0" smtClean="0"/>
              <a:t>to register with the DSD. </a:t>
            </a:r>
            <a:endParaRPr lang="en-ZA" dirty="0"/>
          </a:p>
        </p:txBody>
      </p:sp>
      <p:sp>
        <p:nvSpPr>
          <p:cNvPr id="6" name="Title 8"/>
          <p:cNvSpPr txBox="1">
            <a:spLocks/>
          </p:cNvSpPr>
          <p:nvPr/>
        </p:nvSpPr>
        <p:spPr>
          <a:xfrm>
            <a:off x="251520" y="3501008"/>
            <a:ext cx="8640960" cy="710952"/>
          </a:xfrm>
          <a:prstGeom prst="rect">
            <a:avLst/>
          </a:prstGeom>
          <a:effectLst/>
        </p:spPr>
        <p:txBody>
          <a:bodyPr vert="horz" lIns="91440" tIns="45720" rIns="91440" bIns="45720" rtlCol="0" anchor="t" anchorCtr="0">
            <a:normAutofit/>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3600" b="1" i="0" kern="1200">
                <a:solidFill>
                  <a:schemeClr val="tx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800" dirty="0" smtClean="0"/>
              <a:t>What </a:t>
            </a:r>
            <a:r>
              <a:rPr lang="en-ZA" sz="2400" dirty="0" smtClean="0"/>
              <a:t>is</a:t>
            </a:r>
            <a:r>
              <a:rPr lang="en-ZA" sz="2800" dirty="0" smtClean="0"/>
              <a:t> “partial care”?</a:t>
            </a:r>
            <a:endParaRPr lang="en-ZA" sz="2800" dirty="0"/>
          </a:p>
        </p:txBody>
      </p:sp>
      <p:sp>
        <p:nvSpPr>
          <p:cNvPr id="2" name="Rectangle 1"/>
          <p:cNvSpPr/>
          <p:nvPr/>
        </p:nvSpPr>
        <p:spPr>
          <a:xfrm>
            <a:off x="295360" y="3933056"/>
            <a:ext cx="8525112" cy="1800200"/>
          </a:xfrm>
          <a:prstGeom prst="rect">
            <a:avLst/>
          </a:prstGeom>
        </p:spPr>
        <p:txBody>
          <a:bodyPr vert="horz" lIns="91440" tIns="45720" rIns="91440" bIns="45720" rtlCol="0">
            <a:noAutofit/>
          </a:bodyPr>
          <a:lstStyle/>
          <a:p>
            <a:pPr marL="45720" algn="just">
              <a:spcBef>
                <a:spcPct val="20000"/>
              </a:spcBef>
              <a:spcAft>
                <a:spcPts val="300"/>
              </a:spcAft>
              <a:buClr>
                <a:schemeClr val="accent6">
                  <a:lumMod val="75000"/>
                </a:schemeClr>
              </a:buClr>
              <a:buSzPct val="110000"/>
              <a:buFont typeface="+mj-lt"/>
              <a:buNone/>
            </a:pPr>
            <a:r>
              <a:rPr lang="en-ZA" sz="2200" dirty="0" smtClean="0">
                <a:latin typeface="Arial" panose="020B0604020202020204" pitchFamily="34" charset="0"/>
                <a:cs typeface="Arial" panose="020B0604020202020204" pitchFamily="34" charset="0"/>
              </a:rPr>
              <a:t>“</a:t>
            </a:r>
            <a:r>
              <a:rPr lang="en-ZA" sz="2200" dirty="0">
                <a:latin typeface="Arial" panose="020B0604020202020204" pitchFamily="34" charset="0"/>
                <a:cs typeface="Arial" panose="020B0604020202020204" pitchFamily="34" charset="0"/>
              </a:rPr>
              <a:t>P</a:t>
            </a:r>
            <a:r>
              <a:rPr lang="en-ZA" sz="2200" dirty="0" smtClean="0">
                <a:latin typeface="Arial" panose="020B0604020202020204" pitchFamily="34" charset="0"/>
                <a:cs typeface="Arial" panose="020B0604020202020204" pitchFamily="34" charset="0"/>
              </a:rPr>
              <a:t>artial </a:t>
            </a:r>
            <a:r>
              <a:rPr lang="en-ZA" sz="2200" dirty="0">
                <a:latin typeface="Arial" panose="020B0604020202020204" pitchFamily="34" charset="0"/>
                <a:cs typeface="Arial" panose="020B0604020202020204" pitchFamily="34" charset="0"/>
              </a:rPr>
              <a:t>care is provided </a:t>
            </a:r>
            <a:r>
              <a:rPr lang="en-ZA" sz="2200" b="1" dirty="0">
                <a:latin typeface="Arial" panose="020B0604020202020204" pitchFamily="34" charset="0"/>
                <a:cs typeface="Arial" panose="020B0604020202020204" pitchFamily="34" charset="0"/>
              </a:rPr>
              <a:t>when </a:t>
            </a:r>
            <a:r>
              <a:rPr lang="en-ZA" sz="2200" b="1" dirty="0" smtClean="0">
                <a:latin typeface="Arial" panose="020B0604020202020204" pitchFamily="34" charset="0"/>
                <a:cs typeface="Arial" panose="020B0604020202020204" pitchFamily="34" charset="0"/>
              </a:rPr>
              <a:t>a person ... </a:t>
            </a:r>
            <a:r>
              <a:rPr lang="en-ZA" sz="2200" b="1" dirty="0">
                <a:latin typeface="Arial" panose="020B0604020202020204" pitchFamily="34" charset="0"/>
                <a:cs typeface="Arial" panose="020B0604020202020204" pitchFamily="34" charset="0"/>
              </a:rPr>
              <a:t>takes care of more </a:t>
            </a:r>
            <a:r>
              <a:rPr lang="en-ZA" sz="2200" b="1" dirty="0" smtClean="0">
                <a:latin typeface="Arial" panose="020B0604020202020204" pitchFamily="34" charset="0"/>
                <a:cs typeface="Arial" panose="020B0604020202020204" pitchFamily="34" charset="0"/>
              </a:rPr>
              <a:t>than six </a:t>
            </a:r>
            <a:r>
              <a:rPr lang="en-ZA" sz="2200" b="1" dirty="0">
                <a:latin typeface="Arial" panose="020B0604020202020204" pitchFamily="34" charset="0"/>
                <a:cs typeface="Arial" panose="020B0604020202020204" pitchFamily="34" charset="0"/>
              </a:rPr>
              <a:t>children on behalf of their parents or care-givers</a:t>
            </a:r>
            <a:r>
              <a:rPr lang="en-ZA" sz="2200" dirty="0">
                <a:latin typeface="Arial" panose="020B0604020202020204" pitchFamily="34" charset="0"/>
                <a:cs typeface="Arial" panose="020B0604020202020204" pitchFamily="34" charset="0"/>
              </a:rPr>
              <a:t> </a:t>
            </a:r>
            <a:r>
              <a:rPr lang="en-ZA" sz="2200" dirty="0" smtClean="0">
                <a:latin typeface="Arial" panose="020B0604020202020204" pitchFamily="34" charset="0"/>
                <a:cs typeface="Arial" panose="020B0604020202020204" pitchFamily="34" charset="0"/>
              </a:rPr>
              <a:t>during specific hours” </a:t>
            </a:r>
            <a:r>
              <a:rPr lang="en-ZA" sz="2000" dirty="0" smtClean="0">
                <a:latin typeface="Arial" panose="020B0604020202020204" pitchFamily="34" charset="0"/>
                <a:cs typeface="Arial" panose="020B0604020202020204" pitchFamily="34" charset="0"/>
              </a:rPr>
              <a:t>- Section </a:t>
            </a:r>
            <a:r>
              <a:rPr lang="en-ZA" sz="2000" dirty="0">
                <a:latin typeface="Arial" panose="020B0604020202020204" pitchFamily="34" charset="0"/>
                <a:cs typeface="Arial" panose="020B0604020202020204" pitchFamily="34" charset="0"/>
              </a:rPr>
              <a:t>76 of the Children’s </a:t>
            </a:r>
            <a:r>
              <a:rPr lang="en-ZA" sz="2000" dirty="0" smtClean="0">
                <a:latin typeface="Arial" panose="020B0604020202020204" pitchFamily="34" charset="0"/>
                <a:cs typeface="Arial" panose="020B0604020202020204" pitchFamily="34" charset="0"/>
              </a:rPr>
              <a:t>Act, No. 38 of 2005 (as amended by Act 41 of 2007)</a:t>
            </a:r>
          </a:p>
          <a:p>
            <a:pPr marL="45720" algn="just">
              <a:spcBef>
                <a:spcPct val="20000"/>
              </a:spcBef>
              <a:spcAft>
                <a:spcPts val="300"/>
              </a:spcAft>
              <a:buClr>
                <a:schemeClr val="accent6">
                  <a:lumMod val="75000"/>
                </a:schemeClr>
              </a:buClr>
              <a:buSzPct val="110000"/>
              <a:buFont typeface="+mj-lt"/>
              <a:buNone/>
            </a:pPr>
            <a:r>
              <a:rPr lang="en-ZA" sz="2000" dirty="0" smtClean="0">
                <a:latin typeface="Arial" panose="020B0604020202020204" pitchFamily="34" charset="0"/>
                <a:cs typeface="Arial" panose="020B0604020202020204" pitchFamily="34" charset="0"/>
              </a:rPr>
              <a:t>(Various care settings are excluded – for example schools and hospitals)</a:t>
            </a:r>
          </a:p>
        </p:txBody>
      </p:sp>
    </p:spTree>
    <p:extLst>
      <p:ext uri="{BB962C8B-B14F-4D97-AF65-F5344CB8AC3E}">
        <p14:creationId xmlns:p14="http://schemas.microsoft.com/office/powerpoint/2010/main" val="18892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p:bldP spid="2" grpId="0"/>
    </p:bldLst>
  </p:timing>
</p:sld>
</file>

<file path=ppt/theme/theme1.xml><?xml version="1.0" encoding="utf-8"?>
<a:theme xmlns:a="http://schemas.openxmlformats.org/drawingml/2006/main" name="Slipstre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2660</TotalTime>
  <Words>4104</Words>
  <Application>Microsoft Office PowerPoint</Application>
  <PresentationFormat>On-screen Show (4:3)</PresentationFormat>
  <Paragraphs>426</Paragraphs>
  <Slides>61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Slipstream</vt:lpstr>
      <vt:lpstr>Picture</vt:lpstr>
      <vt:lpstr>Informal  Early Child Development (ECD) Centres in Informal Settlements:  Challenges and Opportunities  for Support</vt:lpstr>
      <vt:lpstr>PowerPoint Presentation</vt:lpstr>
      <vt:lpstr>Presentation Outline</vt:lpstr>
      <vt:lpstr>Research undertaken</vt:lpstr>
      <vt:lpstr>What is Early Childhood Development (ECD)?</vt:lpstr>
      <vt:lpstr>Value of ECD</vt:lpstr>
      <vt:lpstr>Value of ECD</vt:lpstr>
      <vt:lpstr>Research Aim</vt:lpstr>
      <vt:lpstr>What is an “informal ECD centre”?</vt:lpstr>
      <vt:lpstr>Partial care registration</vt:lpstr>
      <vt:lpstr>Inability to Register &amp; Access Support</vt:lpstr>
      <vt:lpstr>Implications of Non-Registration</vt:lpstr>
      <vt:lpstr>Informal ECD centres face significant challenges</vt:lpstr>
      <vt:lpstr>PowerPoint Presentation</vt:lpstr>
      <vt:lpstr>Informal ECD centres face significant challenges</vt:lpstr>
      <vt:lpstr>Informal ECD centres face significant challenges</vt:lpstr>
      <vt:lpstr>The positives</vt:lpstr>
      <vt:lpstr>ECD is an increasing priority for government</vt:lpstr>
      <vt:lpstr>ECD is an increasing priority for government</vt:lpstr>
      <vt:lpstr>The significant need to expand access to quality ECD</vt:lpstr>
      <vt:lpstr>PowerPoint Presentation</vt:lpstr>
      <vt:lpstr>Additional Key Findings</vt:lpstr>
      <vt:lpstr>Current responses addressing programme &amp; facility challenges include</vt:lpstr>
      <vt:lpstr> </vt:lpstr>
      <vt:lpstr>PowerPoint Presentation</vt:lpstr>
      <vt:lpstr>Current responses can’t meet the scale of the challenge</vt:lpstr>
      <vt:lpstr>The Aim of the New Approach</vt:lpstr>
      <vt:lpstr>PowerPoint Presentation</vt:lpstr>
      <vt:lpstr>Rapid Assessment &amp; Categorisation (RAC)</vt:lpstr>
      <vt:lpstr>“Acceptable informal ECD centres” (Working definition)</vt:lpstr>
      <vt:lpstr>The Categories</vt:lpstr>
      <vt:lpstr>The Categories</vt:lpstr>
      <vt:lpstr>The Categories</vt:lpstr>
      <vt:lpstr>Responses &amp; Support</vt:lpstr>
      <vt:lpstr>Category A: High Potential</vt:lpstr>
      <vt:lpstr>PowerPoint Presentation</vt:lpstr>
      <vt:lpstr>Category B: Moderate Potential</vt:lpstr>
      <vt:lpstr>PowerPoint Presentation</vt:lpstr>
      <vt:lpstr>PowerPoint Presentation</vt:lpstr>
      <vt:lpstr>Category C: Non-acceptable</vt:lpstr>
      <vt:lpstr>PowerPoint Presentation</vt:lpstr>
      <vt:lpstr>PowerPoint Presentation</vt:lpstr>
      <vt:lpstr>PowerPoint Presentation</vt:lpstr>
      <vt:lpstr>Varying Levels of Support</vt:lpstr>
      <vt:lpstr>Infrastructure</vt:lpstr>
      <vt:lpstr>Resource Support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Infrastructure &amp; Resource Support</vt:lpstr>
      <vt:lpstr>Implementing  Rapid Assessment &amp; Categorisation (RAC) theoretical example – for illustration purposes</vt:lpstr>
      <vt:lpstr>PowerPoint Presentation</vt:lpstr>
      <vt:lpstr>PowerPoint Presentation</vt:lpstr>
      <vt:lpstr>PowerPoint Presentation</vt:lpstr>
      <vt:lpstr>State funding &amp; Role Players</vt:lpstr>
      <vt:lpstr>Finally…</vt:lpstr>
      <vt:lpstr>Reference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Early Child Development Centres in Informal Settlements: Challenges and Opportunities for support</dc:title>
  <dc:creator>Julian</dc:creator>
  <cp:lastModifiedBy>Julian</cp:lastModifiedBy>
  <cp:revision>203</cp:revision>
  <cp:lastPrinted>2014-10-22T12:22:27Z</cp:lastPrinted>
  <dcterms:created xsi:type="dcterms:W3CDTF">2014-08-22T07:42:03Z</dcterms:created>
  <dcterms:modified xsi:type="dcterms:W3CDTF">2014-11-21T10:58:01Z</dcterms:modified>
</cp:coreProperties>
</file>